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60"/>
  </p:notesMasterIdLst>
  <p:sldIdLst>
    <p:sldId id="261" r:id="rId2"/>
    <p:sldId id="298" r:id="rId3"/>
    <p:sldId id="354" r:id="rId4"/>
    <p:sldId id="299" r:id="rId5"/>
    <p:sldId id="300" r:id="rId6"/>
    <p:sldId id="301" r:id="rId7"/>
    <p:sldId id="302" r:id="rId8"/>
    <p:sldId id="303" r:id="rId9"/>
    <p:sldId id="304" r:id="rId10"/>
    <p:sldId id="305" r:id="rId11"/>
    <p:sldId id="306" r:id="rId12"/>
    <p:sldId id="355" r:id="rId13"/>
    <p:sldId id="356" r:id="rId14"/>
    <p:sldId id="307" r:id="rId15"/>
    <p:sldId id="324" r:id="rId16"/>
    <p:sldId id="359" r:id="rId17"/>
    <p:sldId id="360" r:id="rId18"/>
    <p:sldId id="309" r:id="rId19"/>
    <p:sldId id="311" r:id="rId20"/>
    <p:sldId id="350" r:id="rId21"/>
    <p:sldId id="312" r:id="rId22"/>
    <p:sldId id="313" r:id="rId23"/>
    <p:sldId id="314" r:id="rId24"/>
    <p:sldId id="315" r:id="rId25"/>
    <p:sldId id="316" r:id="rId26"/>
    <p:sldId id="317" r:id="rId27"/>
    <p:sldId id="318" r:id="rId28"/>
    <p:sldId id="357" r:id="rId29"/>
    <p:sldId id="320" r:id="rId30"/>
    <p:sldId id="321" r:id="rId31"/>
    <p:sldId id="323" r:id="rId32"/>
    <p:sldId id="351" r:id="rId33"/>
    <p:sldId id="325" r:id="rId34"/>
    <p:sldId id="326" r:id="rId35"/>
    <p:sldId id="327" r:id="rId36"/>
    <p:sldId id="328" r:id="rId37"/>
    <p:sldId id="329" r:id="rId38"/>
    <p:sldId id="330" r:id="rId39"/>
    <p:sldId id="331" r:id="rId40"/>
    <p:sldId id="332" r:id="rId41"/>
    <p:sldId id="333" r:id="rId42"/>
    <p:sldId id="334" r:id="rId43"/>
    <p:sldId id="335" r:id="rId44"/>
    <p:sldId id="336" r:id="rId45"/>
    <p:sldId id="358" r:id="rId46"/>
    <p:sldId id="337" r:id="rId47"/>
    <p:sldId id="352" r:id="rId48"/>
    <p:sldId id="340" r:id="rId49"/>
    <p:sldId id="341" r:id="rId50"/>
    <p:sldId id="343" r:id="rId51"/>
    <p:sldId id="344" r:id="rId52"/>
    <p:sldId id="342" r:id="rId53"/>
    <p:sldId id="345" r:id="rId54"/>
    <p:sldId id="346" r:id="rId55"/>
    <p:sldId id="347" r:id="rId56"/>
    <p:sldId id="353" r:id="rId57"/>
    <p:sldId id="348" r:id="rId58"/>
    <p:sldId id="349" r:id="rId5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6172" autoAdjust="0"/>
    <p:restoredTop sz="94652"/>
  </p:normalViewPr>
  <p:slideViewPr>
    <p:cSldViewPr snapToGrid="0">
      <p:cViewPr varScale="1">
        <p:scale>
          <a:sx n="55" d="100"/>
          <a:sy n="55" d="100"/>
        </p:scale>
        <p:origin x="208" y="105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63" Type="http://schemas.openxmlformats.org/officeDocument/2006/relationships/theme" Target="theme/theme1.xml"/><Relationship Id="rId64" Type="http://schemas.openxmlformats.org/officeDocument/2006/relationships/tableStyles" Target="tableStyles.xml"/><Relationship Id="rId50" Type="http://schemas.openxmlformats.org/officeDocument/2006/relationships/slide" Target="slides/slide49.xml"/><Relationship Id="rId51" Type="http://schemas.openxmlformats.org/officeDocument/2006/relationships/slide" Target="slides/slide50.xml"/><Relationship Id="rId52" Type="http://schemas.openxmlformats.org/officeDocument/2006/relationships/slide" Target="slides/slide51.xml"/><Relationship Id="rId53" Type="http://schemas.openxmlformats.org/officeDocument/2006/relationships/slide" Target="slides/slide52.xml"/><Relationship Id="rId54" Type="http://schemas.openxmlformats.org/officeDocument/2006/relationships/slide" Target="slides/slide53.xml"/><Relationship Id="rId55" Type="http://schemas.openxmlformats.org/officeDocument/2006/relationships/slide" Target="slides/slide54.xml"/><Relationship Id="rId56" Type="http://schemas.openxmlformats.org/officeDocument/2006/relationships/slide" Target="slides/slide55.xml"/><Relationship Id="rId57" Type="http://schemas.openxmlformats.org/officeDocument/2006/relationships/slide" Target="slides/slide56.xml"/><Relationship Id="rId58" Type="http://schemas.openxmlformats.org/officeDocument/2006/relationships/slide" Target="slides/slide57.xml"/><Relationship Id="rId59" Type="http://schemas.openxmlformats.org/officeDocument/2006/relationships/slide" Target="slides/slide58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slide" Target="slides/slide41.xml"/><Relationship Id="rId43" Type="http://schemas.openxmlformats.org/officeDocument/2006/relationships/slide" Target="slides/slide42.xml"/><Relationship Id="rId44" Type="http://schemas.openxmlformats.org/officeDocument/2006/relationships/slide" Target="slides/slide43.xml"/><Relationship Id="rId45" Type="http://schemas.openxmlformats.org/officeDocument/2006/relationships/slide" Target="slides/slide44.xml"/><Relationship Id="rId46" Type="http://schemas.openxmlformats.org/officeDocument/2006/relationships/slide" Target="slides/slide45.xml"/><Relationship Id="rId47" Type="http://schemas.openxmlformats.org/officeDocument/2006/relationships/slide" Target="slides/slide46.xml"/><Relationship Id="rId48" Type="http://schemas.openxmlformats.org/officeDocument/2006/relationships/slide" Target="slides/slide47.xml"/><Relationship Id="rId49" Type="http://schemas.openxmlformats.org/officeDocument/2006/relationships/slide" Target="slides/slide4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60" Type="http://schemas.openxmlformats.org/officeDocument/2006/relationships/notesMaster" Target="notesMasters/notesMaster1.xml"/><Relationship Id="rId61" Type="http://schemas.openxmlformats.org/officeDocument/2006/relationships/presProps" Target="presProps.xml"/><Relationship Id="rId62" Type="http://schemas.openxmlformats.org/officeDocument/2006/relationships/viewProps" Target="viewProp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0F0A760-E24F-6F4B-B487-EEE60E77D4D6}" type="datetimeFigureOut">
              <a:rPr lang="en-US" smtClean="0"/>
              <a:t>9/19/17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FC3D041-0906-4541-86F3-24913B7E63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77752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FC3D041-0906-4541-86F3-24913B7E637C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559820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Freeform 6"/>
          <p:cNvSpPr/>
          <p:nvPr/>
        </p:nvSpPr>
        <p:spPr bwMode="auto">
          <a:xfrm>
            <a:off x="984250" y="-4763"/>
            <a:ext cx="1063625" cy="2782888"/>
          </a:xfrm>
          <a:custGeom>
            <a:avLst/>
            <a:gdLst/>
            <a:ahLst/>
            <a:cxnLst/>
            <a:rect l="0" t="0" r="r" b="b"/>
            <a:pathLst>
              <a:path w="670" h="1753">
                <a:moveTo>
                  <a:pt x="0" y="1696"/>
                </a:moveTo>
                <a:lnTo>
                  <a:pt x="225" y="1753"/>
                </a:lnTo>
                <a:lnTo>
                  <a:pt x="670" y="0"/>
                </a:lnTo>
                <a:lnTo>
                  <a:pt x="430" y="0"/>
                </a:lnTo>
                <a:lnTo>
                  <a:pt x="0" y="1696"/>
                </a:lnTo>
                <a:close/>
              </a:path>
            </a:pathLst>
          </a:custGeom>
          <a:solidFill>
            <a:srgbClr val="E8AF0E"/>
          </a:solidFill>
          <a:ln>
            <a:noFill/>
          </a:ln>
        </p:spPr>
      </p:sp>
      <p:sp>
        <p:nvSpPr>
          <p:cNvPr id="23" name="Freeform 7"/>
          <p:cNvSpPr/>
          <p:nvPr/>
        </p:nvSpPr>
        <p:spPr bwMode="auto">
          <a:xfrm>
            <a:off x="546100" y="-4763"/>
            <a:ext cx="1035050" cy="2673350"/>
          </a:xfrm>
          <a:custGeom>
            <a:avLst/>
            <a:gdLst/>
            <a:ahLst/>
            <a:cxnLst/>
            <a:rect l="0" t="0" r="r" b="b"/>
            <a:pathLst>
              <a:path w="652" h="1684">
                <a:moveTo>
                  <a:pt x="225" y="1684"/>
                </a:moveTo>
                <a:lnTo>
                  <a:pt x="652" y="0"/>
                </a:lnTo>
                <a:lnTo>
                  <a:pt x="411" y="0"/>
                </a:lnTo>
                <a:lnTo>
                  <a:pt x="0" y="1627"/>
                </a:lnTo>
                <a:lnTo>
                  <a:pt x="219" y="1681"/>
                </a:lnTo>
                <a:lnTo>
                  <a:pt x="225" y="1684"/>
                </a:lnTo>
                <a:close/>
              </a:path>
            </a:pathLst>
          </a:custGeom>
          <a:solidFill>
            <a:srgbClr val="003370"/>
          </a:solidFill>
          <a:ln>
            <a:noFill/>
          </a:ln>
        </p:spPr>
      </p:sp>
      <p:sp>
        <p:nvSpPr>
          <p:cNvPr id="24" name="Freeform 9"/>
          <p:cNvSpPr/>
          <p:nvPr/>
        </p:nvSpPr>
        <p:spPr bwMode="auto">
          <a:xfrm>
            <a:off x="546100" y="2582862"/>
            <a:ext cx="2693987" cy="4275138"/>
          </a:xfrm>
          <a:custGeom>
            <a:avLst/>
            <a:gdLst/>
            <a:ahLst/>
            <a:cxnLst/>
            <a:rect l="0" t="0" r="r" b="b"/>
            <a:pathLst>
              <a:path w="1697" h="2693">
                <a:moveTo>
                  <a:pt x="0" y="0"/>
                </a:moveTo>
                <a:lnTo>
                  <a:pt x="1622" y="2693"/>
                </a:lnTo>
                <a:lnTo>
                  <a:pt x="1697" y="2693"/>
                </a:lnTo>
                <a:lnTo>
                  <a:pt x="0" y="0"/>
                </a:lnTo>
                <a:close/>
              </a:path>
            </a:pathLst>
          </a:custGeom>
          <a:solidFill>
            <a:srgbClr val="001C3E"/>
          </a:solidFill>
          <a:ln>
            <a:noFill/>
          </a:ln>
        </p:spPr>
      </p:sp>
      <p:sp>
        <p:nvSpPr>
          <p:cNvPr id="25" name="Freeform 10"/>
          <p:cNvSpPr/>
          <p:nvPr/>
        </p:nvSpPr>
        <p:spPr bwMode="auto">
          <a:xfrm>
            <a:off x="989012" y="2692400"/>
            <a:ext cx="3332162" cy="4165600"/>
          </a:xfrm>
          <a:custGeom>
            <a:avLst/>
            <a:gdLst/>
            <a:ahLst/>
            <a:cxnLst/>
            <a:rect l="0" t="0" r="r" b="b"/>
            <a:pathLst>
              <a:path w="2099" h="2624">
                <a:moveTo>
                  <a:pt x="2099" y="2624"/>
                </a:moveTo>
                <a:lnTo>
                  <a:pt x="0" y="0"/>
                </a:lnTo>
                <a:lnTo>
                  <a:pt x="2021" y="2624"/>
                </a:lnTo>
                <a:lnTo>
                  <a:pt x="2099" y="2624"/>
                </a:lnTo>
                <a:close/>
              </a:path>
            </a:pathLst>
          </a:custGeom>
          <a:solidFill>
            <a:srgbClr val="BC791C"/>
          </a:solidFill>
          <a:ln>
            <a:noFill/>
          </a:ln>
        </p:spPr>
      </p:sp>
      <p:sp>
        <p:nvSpPr>
          <p:cNvPr id="26" name="Freeform 11"/>
          <p:cNvSpPr/>
          <p:nvPr/>
        </p:nvSpPr>
        <p:spPr bwMode="auto">
          <a:xfrm>
            <a:off x="984250" y="2687637"/>
            <a:ext cx="4576762" cy="4170363"/>
          </a:xfrm>
          <a:custGeom>
            <a:avLst/>
            <a:gdLst/>
            <a:ahLst/>
            <a:cxnLst/>
            <a:rect l="0" t="0" r="r" b="b"/>
            <a:pathLst>
              <a:path w="2883" h="2627">
                <a:moveTo>
                  <a:pt x="0" y="0"/>
                </a:moveTo>
                <a:lnTo>
                  <a:pt x="3" y="3"/>
                </a:lnTo>
                <a:lnTo>
                  <a:pt x="2102" y="2627"/>
                </a:lnTo>
                <a:lnTo>
                  <a:pt x="2883" y="2627"/>
                </a:lnTo>
                <a:lnTo>
                  <a:pt x="225" y="57"/>
                </a:lnTo>
                <a:lnTo>
                  <a:pt x="0" y="0"/>
                </a:lnTo>
                <a:close/>
              </a:path>
            </a:pathLst>
          </a:custGeom>
          <a:solidFill>
            <a:srgbClr val="C5960C"/>
          </a:solidFill>
          <a:ln>
            <a:noFill/>
          </a:ln>
        </p:spPr>
      </p:sp>
      <p:sp>
        <p:nvSpPr>
          <p:cNvPr id="27" name="Freeform 12"/>
          <p:cNvSpPr/>
          <p:nvPr/>
        </p:nvSpPr>
        <p:spPr bwMode="auto">
          <a:xfrm>
            <a:off x="546100" y="2578100"/>
            <a:ext cx="3584575" cy="4279900"/>
          </a:xfrm>
          <a:custGeom>
            <a:avLst/>
            <a:gdLst/>
            <a:ahLst/>
            <a:cxnLst/>
            <a:rect l="0" t="0" r="r" b="b"/>
            <a:pathLst>
              <a:path w="2258" h="2696">
                <a:moveTo>
                  <a:pt x="2258" y="2696"/>
                </a:moveTo>
                <a:lnTo>
                  <a:pt x="264" y="111"/>
                </a:lnTo>
                <a:lnTo>
                  <a:pt x="228" y="60"/>
                </a:lnTo>
                <a:lnTo>
                  <a:pt x="225" y="57"/>
                </a:lnTo>
                <a:lnTo>
                  <a:pt x="0" y="0"/>
                </a:lnTo>
                <a:lnTo>
                  <a:pt x="0" y="3"/>
                </a:lnTo>
                <a:lnTo>
                  <a:pt x="1697" y="2696"/>
                </a:lnTo>
                <a:lnTo>
                  <a:pt x="2258" y="2696"/>
                </a:lnTo>
                <a:close/>
              </a:path>
            </a:pathLst>
          </a:custGeom>
          <a:solidFill>
            <a:srgbClr val="002D62"/>
          </a:solidFill>
          <a:ln>
            <a:noFill/>
          </a:ln>
        </p:spPr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928401" y="1380068"/>
            <a:ext cx="8574622" cy="2616199"/>
          </a:xfrm>
        </p:spPr>
        <p:txBody>
          <a:bodyPr anchor="b">
            <a:normAutofit/>
          </a:bodyPr>
          <a:lstStyle>
            <a:lvl1pPr algn="r">
              <a:defRPr sz="6000" b="0">
                <a:solidFill>
                  <a:srgbClr val="002D62"/>
                </a:solidFill>
                <a:effectLst/>
                <a:latin typeface="Calibri" panose="020F0502020204030204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15377" y="3996267"/>
            <a:ext cx="6987645" cy="1388534"/>
          </a:xfrm>
        </p:spPr>
        <p:txBody>
          <a:bodyPr anchor="t">
            <a:normAutofit/>
          </a:bodyPr>
          <a:lstStyle>
            <a:lvl1pPr marL="0" indent="0" algn="r">
              <a:buNone/>
              <a:defRPr sz="2100">
                <a:solidFill>
                  <a:srgbClr val="C5960C"/>
                </a:solidFill>
                <a:latin typeface="Calibri" panose="020F0502020204030204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36" y="6006578"/>
            <a:ext cx="2961204" cy="8751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434768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t" anchorCtr="0"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7F85DB-A586-4EF5-987B-C0C751071FCB}" type="datetimeFigureOut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9/19/17</a:t>
            </a:fld>
            <a:endParaRPr lang="en-US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951856" y="5867131"/>
            <a:ext cx="551167" cy="365125"/>
          </a:xfrm>
        </p:spPr>
        <p:txBody>
          <a:bodyPr/>
          <a:lstStyle/>
          <a:p>
            <a:fld id="{C6E7071C-C53D-43C9-905E-EB8DFDF5EA08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158784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72279" y="2666999"/>
            <a:ext cx="8930747" cy="2110382"/>
          </a:xfrm>
        </p:spPr>
        <p:txBody>
          <a:bodyPr anchor="b"/>
          <a:lstStyle>
            <a:lvl1pPr algn="r">
              <a:defRPr sz="4000" b="0" cap="none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72278" y="4777381"/>
            <a:ext cx="8930748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2000">
                <a:solidFill>
                  <a:srgbClr val="C5960C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7F85DB-A586-4EF5-987B-C0C751071FCB}" type="datetimeFigureOut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9/19/17</a:t>
            </a:fld>
            <a:endParaRPr lang="en-US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E7071C-C53D-43C9-905E-EB8DFDF5EA08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770186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0" y="35087"/>
            <a:ext cx="10018713" cy="10395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84310" y="1258689"/>
            <a:ext cx="4895055" cy="3124201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07965" y="1258690"/>
            <a:ext cx="4895056" cy="3124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7F85DB-A586-4EF5-987B-C0C751071FCB}" type="datetimeFigureOut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9/19/17</a:t>
            </a:fld>
            <a:endParaRPr lang="en-US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E7071C-C53D-43C9-905E-EB8DFDF5EA08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6059682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72179" y="1429433"/>
            <a:ext cx="4607188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rgbClr val="002D6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84311" y="2106237"/>
            <a:ext cx="4895056" cy="2455862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880487" y="1437900"/>
            <a:ext cx="4622537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rgbClr val="002D6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07967" y="2106237"/>
            <a:ext cx="4895056" cy="2455862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7F85DB-A586-4EF5-987B-C0C751071FCB}" type="datetimeFigureOut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9/19/17</a:t>
            </a:fld>
            <a:endParaRPr lang="en-US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E7071C-C53D-43C9-905E-EB8DFDF5EA08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3580116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7F85DB-A586-4EF5-987B-C0C751071FCB}" type="datetimeFigureOut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9/19/17</a:t>
            </a:fld>
            <a:endParaRPr lang="en-US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E7071C-C53D-43C9-905E-EB8DFDF5EA08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9949204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7F85DB-A586-4EF5-987B-C0C751071FCB}" type="datetimeFigureOut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9/19/17</a:t>
            </a:fld>
            <a:endParaRPr lang="en-US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E7071C-C53D-43C9-905E-EB8DFDF5EA08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771730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2" y="1600200"/>
            <a:ext cx="3549121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262033" y="685799"/>
            <a:ext cx="6240990" cy="5105401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4312" y="2971800"/>
            <a:ext cx="3549121" cy="18288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7F85DB-A586-4EF5-987B-C0C751071FCB}" type="datetimeFigureOut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9/19/17</a:t>
            </a:fld>
            <a:endParaRPr lang="en-US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E7071C-C53D-43C9-905E-EB8DFDF5EA08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9824263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2724" y="1752599"/>
            <a:ext cx="5426158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594682" y="914400"/>
            <a:ext cx="3280974" cy="4572000"/>
          </a:xfrm>
          <a:prstGeom prst="roundRect">
            <a:avLst>
              <a:gd name="adj" fmla="val 4280"/>
            </a:avLst>
          </a:prstGeo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2724" y="3124199"/>
            <a:ext cx="5426158" cy="1828800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7F85DB-A586-4EF5-987B-C0C751071FCB}" type="datetimeFigureOut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9/19/17</a:t>
            </a:fld>
            <a:endParaRPr lang="en-US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E7071C-C53D-43C9-905E-EB8DFDF5EA08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171831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1" y="4732865"/>
            <a:ext cx="10018711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386012" y="932112"/>
            <a:ext cx="8225944" cy="3164976"/>
          </a:xfrm>
          <a:prstGeom prst="roundRect">
            <a:avLst>
              <a:gd name="adj" fmla="val 4380"/>
            </a:avLst>
          </a:prstGeo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4311" y="5299603"/>
            <a:ext cx="10018711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7F85DB-A586-4EF5-987B-C0C751071FCB}" type="datetimeFigureOut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9/19/17</a:t>
            </a:fld>
            <a:endParaRPr lang="en-US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E7071C-C53D-43C9-905E-EB8DFDF5EA08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1137517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2" y="685800"/>
            <a:ext cx="10018711" cy="3048000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2" y="4343400"/>
            <a:ext cx="10018713" cy="1447800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rgbClr val="002D6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7F85DB-A586-4EF5-987B-C0C751071FCB}" type="datetimeFigureOut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9/19/17</a:t>
            </a:fld>
            <a:endParaRPr lang="en-US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E7071C-C53D-43C9-905E-EB8DFDF5EA08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9808667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1598612" y="863023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r>
              <a:rPr lang="en-US" sz="8000" dirty="0">
                <a:solidFill>
                  <a:srgbClr val="C5960C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893425" y="2819399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algn="r"/>
            <a:r>
              <a:rPr lang="en-US" sz="8000" dirty="0">
                <a:solidFill>
                  <a:srgbClr val="C5960C"/>
                </a:solidFill>
                <a:effectLst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8212" y="685800"/>
            <a:ext cx="8990012" cy="2743199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rgbClr val="002D62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436811" y="3428999"/>
            <a:ext cx="8532815" cy="381000"/>
          </a:xfrm>
        </p:spPr>
        <p:txBody>
          <a:bodyPr anchor="ctr">
            <a:normAutofit/>
          </a:bodyPr>
          <a:lstStyle>
            <a:lvl1pPr marL="0" indent="0">
              <a:buFontTx/>
              <a:buNone/>
              <a:defRPr sz="18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1" y="4343400"/>
            <a:ext cx="10018711" cy="1447800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rgbClr val="002D6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7F85DB-A586-4EF5-987B-C0C751071FCB}" type="datetimeFigureOut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9/19/17</a:t>
            </a:fld>
            <a:endParaRPr lang="en-US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E7071C-C53D-43C9-905E-EB8DFDF5EA08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666465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3" y="3308581"/>
            <a:ext cx="10018709" cy="1468800"/>
          </a:xfrm>
        </p:spPr>
        <p:txBody>
          <a:bodyPr anchor="b">
            <a:normAutofit/>
          </a:bodyPr>
          <a:lstStyle>
            <a:lvl1pPr algn="r">
              <a:defRPr sz="32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2" y="4777381"/>
            <a:ext cx="10018710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2000">
                <a:solidFill>
                  <a:srgbClr val="C5960C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7F85DB-A586-4EF5-987B-C0C751071FCB}" type="datetimeFigureOut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9/19/17</a:t>
            </a:fld>
            <a:endParaRPr lang="en-US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E7071C-C53D-43C9-905E-EB8DFDF5EA08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4265351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1598612" y="863023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r>
              <a:rPr lang="en-US" sz="8000" dirty="0">
                <a:solidFill>
                  <a:srgbClr val="C5960C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893425" y="2819399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algn="r"/>
            <a:r>
              <a:rPr lang="en-US" sz="8000" dirty="0">
                <a:solidFill>
                  <a:srgbClr val="C5960C"/>
                </a:solidFill>
                <a:effectLst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8212" y="685800"/>
            <a:ext cx="8990012" cy="2743199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rgbClr val="002D62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84313" y="3886200"/>
            <a:ext cx="10018710" cy="889000"/>
          </a:xfrm>
        </p:spPr>
        <p:txBody>
          <a:bodyPr vert="horz" lIns="91440" tIns="45720" rIns="91440" bIns="45720" rtlCol="0" anchor="b">
            <a:normAutofit/>
          </a:bodyPr>
          <a:lstStyle>
            <a:lvl1pPr algn="r">
              <a:buNone/>
              <a:defRPr lang="en-US" sz="2400" b="0" cap="none" dirty="0">
                <a:ln w="3175" cmpd="sng">
                  <a:noFill/>
                </a:ln>
                <a:solidFill>
                  <a:srgbClr val="002D62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 dirty="0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2" y="4775200"/>
            <a:ext cx="10018710" cy="1016000"/>
          </a:xfrm>
        </p:spPr>
        <p:txBody>
          <a:bodyPr anchor="t">
            <a:normAutofit/>
          </a:bodyPr>
          <a:lstStyle>
            <a:lvl1pPr marL="0" indent="0" algn="r">
              <a:buNone/>
              <a:defRPr sz="1800">
                <a:solidFill>
                  <a:srgbClr val="C5960C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7F85DB-A586-4EF5-987B-C0C751071FCB}" type="datetimeFigureOut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9/19/17</a:t>
            </a:fld>
            <a:endParaRPr lang="en-US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E7071C-C53D-43C9-905E-EB8DFDF5EA08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490430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3" y="685800"/>
            <a:ext cx="10018712" cy="2727325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84312" y="3505200"/>
            <a:ext cx="10018713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8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 dirty="0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1" y="4343400"/>
            <a:ext cx="10018713" cy="14478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7F85DB-A586-4EF5-987B-C0C751071FCB}" type="datetimeFigureOut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9/19/17</a:t>
            </a:fld>
            <a:endParaRPr lang="en-US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E7071C-C53D-43C9-905E-EB8DFDF5EA08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579517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7F85DB-A586-4EF5-987B-C0C751071FCB}" type="datetimeFigureOut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9/19/17</a:t>
            </a:fld>
            <a:endParaRPr lang="en-US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E7071C-C53D-43C9-905E-EB8DFDF5EA08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609288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732655" y="685800"/>
            <a:ext cx="1770369" cy="5105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84312" y="685800"/>
            <a:ext cx="8019742" cy="5105400"/>
          </a:xfrm>
        </p:spPr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7F85DB-A586-4EF5-987B-C0C751071FCB}" type="datetimeFigureOut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9/19/17</a:t>
            </a:fld>
            <a:endParaRPr lang="en-US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E7071C-C53D-43C9-905E-EB8DFDF5EA08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5747334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9" name="Title 8"/>
          <p:cNvSpPr>
            <a:spLocks noGrp="1"/>
          </p:cNvSpPr>
          <p:nvPr>
            <p:ph type="title"/>
          </p:nvPr>
        </p:nvSpPr>
        <p:spPr>
          <a:xfrm>
            <a:off x="609600" y="359465"/>
            <a:ext cx="10972800" cy="1143000"/>
          </a:xfrm>
          <a:prstGeom prst="rect">
            <a:avLst/>
          </a:prstGeom>
        </p:spPr>
        <p:txBody>
          <a:bodyPr anchor="b" anchorCtr="0">
            <a:normAutofit/>
          </a:bodyPr>
          <a:lstStyle/>
          <a:p>
            <a:pPr algn="l"/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>
          <a:xfrm>
            <a:off x="609600" y="6245225"/>
            <a:ext cx="2844800" cy="476250"/>
          </a:xfrm>
          <a:prstGeom prst="rect">
            <a:avLst/>
          </a:prstGeom>
        </p:spPr>
        <p:txBody>
          <a:bodyPr/>
          <a:lstStyle/>
          <a:p>
            <a:fld id="{5C14FD69-4A85-4715-A222-ABB225B63BC6}" type="datetimeFigureOut">
              <a:rPr lang="en-US" smtClean="0"/>
              <a:pPr/>
              <a:t>9/19/17</a:t>
            </a:fld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1"/>
          </p:nvPr>
        </p:nvSpPr>
        <p:spPr>
          <a:xfrm>
            <a:off x="8737600" y="6245225"/>
            <a:ext cx="2844800" cy="476250"/>
          </a:xfrm>
          <a:prstGeom prst="rect">
            <a:avLst/>
          </a:prstGeom>
        </p:spPr>
        <p:txBody>
          <a:bodyPr/>
          <a:lstStyle/>
          <a:p>
            <a:pPr algn="r"/>
            <a:fld id="{D4C49B74-5DB2-4B03-B1D2-7F6A3C51C318}" type="slidenum">
              <a:rPr lang="en-US" smtClean="0"/>
              <a:pPr algn="r"/>
              <a:t>‹#›</a:t>
            </a:fld>
            <a:endParaRPr lang="en-US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2"/>
          </p:nvPr>
        </p:nvSpPr>
        <p:spPr>
          <a:xfrm>
            <a:off x="4165600" y="6245225"/>
            <a:ext cx="3860800" cy="47625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4691826"/>
      </p:ext>
    </p:extLst>
  </p:cSld>
  <p:clrMapOvr>
    <a:masterClrMapping/>
  </p:clrMapOvr>
  <p:transition>
    <p:fade/>
  </p:transition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20" Type="http://schemas.openxmlformats.org/officeDocument/2006/relationships/image" Target="../media/image2.png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slideLayout" Target="../slideLayouts/slideLayout14.xml"/><Relationship Id="rId15" Type="http://schemas.openxmlformats.org/officeDocument/2006/relationships/slideLayout" Target="../slideLayouts/slideLayout15.xml"/><Relationship Id="rId16" Type="http://schemas.openxmlformats.org/officeDocument/2006/relationships/slideLayout" Target="../slideLayouts/slideLayout16.xml"/><Relationship Id="rId17" Type="http://schemas.openxmlformats.org/officeDocument/2006/relationships/slideLayout" Target="../slideLayouts/slideLayout17.xml"/><Relationship Id="rId18" Type="http://schemas.openxmlformats.org/officeDocument/2006/relationships/slideLayout" Target="../slideLayouts/slideLayout18.xml"/><Relationship Id="rId19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6"/>
          <p:cNvSpPr/>
          <p:nvPr/>
        </p:nvSpPr>
        <p:spPr bwMode="auto">
          <a:xfrm>
            <a:off x="457200" y="0"/>
            <a:ext cx="1122363" cy="5329238"/>
          </a:xfrm>
          <a:custGeom>
            <a:avLst/>
            <a:gdLst/>
            <a:ahLst/>
            <a:cxnLst/>
            <a:rect l="0" t="0" r="r" b="b"/>
            <a:pathLst>
              <a:path w="707" h="3357">
                <a:moveTo>
                  <a:pt x="0" y="3330"/>
                </a:moveTo>
                <a:lnTo>
                  <a:pt x="156" y="3357"/>
                </a:lnTo>
                <a:lnTo>
                  <a:pt x="707" y="0"/>
                </a:lnTo>
                <a:lnTo>
                  <a:pt x="547" y="0"/>
                </a:lnTo>
                <a:lnTo>
                  <a:pt x="0" y="3330"/>
                </a:lnTo>
                <a:close/>
              </a:path>
            </a:pathLst>
          </a:custGeom>
          <a:solidFill>
            <a:srgbClr val="E8AF0E"/>
          </a:solidFill>
          <a:ln>
            <a:noFill/>
          </a:ln>
        </p:spPr>
      </p:sp>
      <p:sp>
        <p:nvSpPr>
          <p:cNvPr id="9" name="Freeform 7"/>
          <p:cNvSpPr/>
          <p:nvPr/>
        </p:nvSpPr>
        <p:spPr bwMode="auto">
          <a:xfrm>
            <a:off x="150812" y="0"/>
            <a:ext cx="1117600" cy="5276850"/>
          </a:xfrm>
          <a:custGeom>
            <a:avLst/>
            <a:gdLst/>
            <a:ahLst/>
            <a:cxnLst/>
            <a:rect l="0" t="0" r="r" b="b"/>
            <a:pathLst>
              <a:path w="704" h="3324">
                <a:moveTo>
                  <a:pt x="704" y="0"/>
                </a:moveTo>
                <a:lnTo>
                  <a:pt x="545" y="0"/>
                </a:lnTo>
                <a:lnTo>
                  <a:pt x="0" y="3300"/>
                </a:lnTo>
                <a:lnTo>
                  <a:pt x="157" y="3324"/>
                </a:lnTo>
                <a:lnTo>
                  <a:pt x="704" y="0"/>
                </a:lnTo>
                <a:close/>
              </a:path>
            </a:pathLst>
          </a:custGeom>
          <a:solidFill>
            <a:srgbClr val="003370"/>
          </a:solidFill>
          <a:ln>
            <a:noFill/>
          </a:ln>
        </p:spPr>
      </p:sp>
      <p:sp>
        <p:nvSpPr>
          <p:cNvPr id="10" name="Freeform 8"/>
          <p:cNvSpPr/>
          <p:nvPr/>
        </p:nvSpPr>
        <p:spPr bwMode="auto">
          <a:xfrm>
            <a:off x="150812" y="5238750"/>
            <a:ext cx="1228725" cy="1619250"/>
          </a:xfrm>
          <a:custGeom>
            <a:avLst/>
            <a:gdLst/>
            <a:ahLst/>
            <a:cxnLst/>
            <a:rect l="0" t="0" r="r" b="b"/>
            <a:pathLst>
              <a:path w="774" h="1020">
                <a:moveTo>
                  <a:pt x="0" y="0"/>
                </a:moveTo>
                <a:lnTo>
                  <a:pt x="740" y="1020"/>
                </a:lnTo>
                <a:lnTo>
                  <a:pt x="774" y="1020"/>
                </a:lnTo>
                <a:lnTo>
                  <a:pt x="0" y="0"/>
                </a:lnTo>
                <a:close/>
              </a:path>
            </a:pathLst>
          </a:custGeom>
          <a:solidFill>
            <a:srgbClr val="001C3E"/>
          </a:solidFill>
          <a:ln>
            <a:noFill/>
          </a:ln>
        </p:spPr>
      </p:sp>
      <p:sp>
        <p:nvSpPr>
          <p:cNvPr id="11" name="Freeform 9"/>
          <p:cNvSpPr/>
          <p:nvPr/>
        </p:nvSpPr>
        <p:spPr bwMode="auto">
          <a:xfrm>
            <a:off x="457200" y="5291138"/>
            <a:ext cx="1495425" cy="1566863"/>
          </a:xfrm>
          <a:custGeom>
            <a:avLst/>
            <a:gdLst/>
            <a:ahLst/>
            <a:cxnLst/>
            <a:rect l="0" t="0" r="r" b="b"/>
            <a:pathLst>
              <a:path w="942" h="987">
                <a:moveTo>
                  <a:pt x="0" y="0"/>
                </a:moveTo>
                <a:lnTo>
                  <a:pt x="909" y="987"/>
                </a:lnTo>
                <a:lnTo>
                  <a:pt x="942" y="987"/>
                </a:lnTo>
                <a:lnTo>
                  <a:pt x="0" y="0"/>
                </a:lnTo>
                <a:close/>
              </a:path>
            </a:pathLst>
          </a:custGeom>
          <a:solidFill>
            <a:srgbClr val="BC791C"/>
          </a:solidFill>
          <a:ln>
            <a:noFill/>
          </a:ln>
        </p:spPr>
      </p:sp>
      <p:sp>
        <p:nvSpPr>
          <p:cNvPr id="12" name="Freeform 10"/>
          <p:cNvSpPr/>
          <p:nvPr/>
        </p:nvSpPr>
        <p:spPr bwMode="auto">
          <a:xfrm>
            <a:off x="457200" y="5286375"/>
            <a:ext cx="2130425" cy="1571625"/>
          </a:xfrm>
          <a:custGeom>
            <a:avLst/>
            <a:gdLst/>
            <a:ahLst/>
            <a:cxnLst/>
            <a:rect l="0" t="0" r="r" b="b"/>
            <a:pathLst>
              <a:path w="1342" h="990">
                <a:moveTo>
                  <a:pt x="0" y="3"/>
                </a:moveTo>
                <a:lnTo>
                  <a:pt x="942" y="990"/>
                </a:lnTo>
                <a:lnTo>
                  <a:pt x="1342" y="990"/>
                </a:lnTo>
                <a:lnTo>
                  <a:pt x="156" y="27"/>
                </a:lnTo>
                <a:lnTo>
                  <a:pt x="0" y="0"/>
                </a:lnTo>
                <a:lnTo>
                  <a:pt x="0" y="3"/>
                </a:lnTo>
                <a:close/>
              </a:path>
            </a:pathLst>
          </a:custGeom>
          <a:solidFill>
            <a:srgbClr val="C5960C"/>
          </a:solidFill>
          <a:ln>
            <a:noFill/>
          </a:ln>
        </p:spPr>
      </p:sp>
      <p:sp>
        <p:nvSpPr>
          <p:cNvPr id="13" name="Freeform 11"/>
          <p:cNvSpPr/>
          <p:nvPr/>
        </p:nvSpPr>
        <p:spPr bwMode="auto">
          <a:xfrm>
            <a:off x="150812" y="5238750"/>
            <a:ext cx="1695450" cy="1619250"/>
          </a:xfrm>
          <a:custGeom>
            <a:avLst/>
            <a:gdLst/>
            <a:ahLst/>
            <a:cxnLst/>
            <a:rect l="0" t="0" r="r" b="b"/>
            <a:pathLst>
              <a:path w="1068" h="1020">
                <a:moveTo>
                  <a:pt x="1068" y="1020"/>
                </a:moveTo>
                <a:lnTo>
                  <a:pt x="184" y="60"/>
                </a:lnTo>
                <a:lnTo>
                  <a:pt x="154" y="27"/>
                </a:lnTo>
                <a:lnTo>
                  <a:pt x="157" y="27"/>
                </a:lnTo>
                <a:lnTo>
                  <a:pt x="157" y="24"/>
                </a:lnTo>
                <a:lnTo>
                  <a:pt x="154" y="24"/>
                </a:lnTo>
                <a:lnTo>
                  <a:pt x="0" y="0"/>
                </a:lnTo>
                <a:lnTo>
                  <a:pt x="0" y="0"/>
                </a:lnTo>
                <a:lnTo>
                  <a:pt x="774" y="1020"/>
                </a:lnTo>
                <a:lnTo>
                  <a:pt x="1068" y="1020"/>
                </a:lnTo>
                <a:close/>
              </a:path>
            </a:pathLst>
          </a:custGeom>
          <a:solidFill>
            <a:srgbClr val="002D62"/>
          </a:solidFill>
          <a:ln>
            <a:noFill/>
          </a:ln>
        </p:spPr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84310" y="-8902"/>
            <a:ext cx="10018713" cy="1137062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0" y="1271647"/>
            <a:ext cx="10018713" cy="3124201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851409" y="6480846"/>
            <a:ext cx="1143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>
                    <a:lumMod val="50000"/>
                    <a:lumOff val="50000"/>
                  </a:schemeClr>
                </a:solidFill>
                <a:effectLst/>
                <a:latin typeface="Calibri" panose="020F0502020204030204" pitchFamily="34" charset="0"/>
              </a:defRPr>
            </a:lvl1pPr>
          </a:lstStyle>
          <a:p>
            <a:fld id="{6D7F85DB-A586-4EF5-987B-C0C751071FCB}" type="datetimeFigureOut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9/19/17</a:t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691032" y="6480846"/>
            <a:ext cx="708417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>
                    <a:lumMod val="50000"/>
                    <a:lumOff val="50000"/>
                  </a:schemeClr>
                </a:solidFill>
                <a:effectLst/>
                <a:latin typeface="Calibri" panose="020F0502020204030204" pitchFamily="34" charset="0"/>
              </a:defRPr>
            </a:lvl1pPr>
          </a:lstStyle>
          <a:p>
            <a:endParaRPr lang="en-US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070609" y="6480846"/>
            <a:ext cx="5511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>
                    <a:lumMod val="50000"/>
                    <a:lumOff val="50000"/>
                  </a:schemeClr>
                </a:solidFill>
                <a:effectLst/>
                <a:latin typeface="Calibri" panose="020F0502020204030204" pitchFamily="34" charset="0"/>
              </a:defRPr>
            </a:lvl1pPr>
          </a:lstStyle>
          <a:p>
            <a:fld id="{C6E7071C-C53D-43C9-905E-EB8DFDF5EA08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263" y="6210639"/>
            <a:ext cx="784122" cy="6117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50875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  <p:sldLayoutId id="2147483678" r:id="rId18"/>
  </p:sldLayoutIdLst>
  <p:timing>
    <p:tnLst>
      <p:par>
        <p:cTn id="1" dur="indefinite" restart="never" nodeType="tmRoot"/>
      </p:par>
    </p:tnLst>
  </p:timing>
  <p:txStyles>
    <p:titleStyle>
      <a:lvl1pPr algn="ctr" defTabSz="457200" rtl="0" eaLnBrk="1" latinLnBrk="0" hangingPunct="1">
        <a:spcBef>
          <a:spcPct val="0"/>
        </a:spcBef>
        <a:buNone/>
        <a:defRPr sz="4000" kern="1200" cap="none">
          <a:ln w="3175" cmpd="sng">
            <a:noFill/>
          </a:ln>
          <a:solidFill>
            <a:srgbClr val="002D62"/>
          </a:solidFill>
          <a:effectLst/>
          <a:latin typeface="Calibri" panose="020F0502020204030204" pitchFamily="34" charset="0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rgbClr val="C5960C"/>
        </a:buClr>
        <a:buSzPct val="145000"/>
        <a:buFont typeface="Wingdings" panose="05000000000000000000" pitchFamily="2" charset="2"/>
        <a:buChar char="§"/>
        <a:defRPr sz="2400" kern="1200" cap="none">
          <a:solidFill>
            <a:srgbClr val="002D62"/>
          </a:solidFill>
          <a:effectLst/>
          <a:latin typeface="Calibri" panose="020F0502020204030204" pitchFamily="34" charset="0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rgbClr val="C5960C"/>
        </a:buClr>
        <a:buSzPct val="100000"/>
        <a:buFont typeface="Wingdings" panose="05000000000000000000" pitchFamily="2" charset="2"/>
        <a:buChar char="Ø"/>
        <a:defRPr sz="2000" kern="1200" cap="none">
          <a:solidFill>
            <a:srgbClr val="002D62"/>
          </a:solidFill>
          <a:effectLst/>
          <a:latin typeface="Calibri" panose="020F0502020204030204" pitchFamily="34" charset="0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rgbClr val="C5960C"/>
        </a:buClr>
        <a:buSzPct val="100000"/>
        <a:buFont typeface="Wingdings" panose="05000000000000000000" pitchFamily="2" charset="2"/>
        <a:buChar char="q"/>
        <a:defRPr sz="1800" kern="1200" cap="none">
          <a:solidFill>
            <a:srgbClr val="002D62"/>
          </a:solidFill>
          <a:effectLst/>
          <a:latin typeface="Calibri" panose="020F0502020204030204" pitchFamily="34" charset="0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rgbClr val="C5960C"/>
        </a:buClr>
        <a:buSzPct val="145000"/>
        <a:buFont typeface="Wingdings" panose="05000000000000000000" pitchFamily="2" charset="2"/>
        <a:buChar char="§"/>
        <a:defRPr sz="1600" kern="1200" cap="none">
          <a:solidFill>
            <a:srgbClr val="002D62"/>
          </a:solidFill>
          <a:effectLst/>
          <a:latin typeface="Calibri" panose="020F0502020204030204" pitchFamily="34" charset="0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rgbClr val="C5960C"/>
        </a:buClr>
        <a:buSzPct val="145000"/>
        <a:buFont typeface="Wingdings" panose="05000000000000000000" pitchFamily="2" charset="2"/>
        <a:buChar char="§"/>
        <a:defRPr sz="1400" kern="1200" cap="none">
          <a:solidFill>
            <a:srgbClr val="002D62"/>
          </a:solidFill>
          <a:effectLst/>
          <a:latin typeface="Calibri" panose="020F0502020204030204" pitchFamily="34" charset="0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37123" y="808616"/>
            <a:ext cx="9711264" cy="2595025"/>
          </a:xfrm>
        </p:spPr>
        <p:txBody>
          <a:bodyPr>
            <a:normAutofit/>
          </a:bodyPr>
          <a:lstStyle/>
          <a:p>
            <a:r>
              <a:rPr lang="en-US" sz="4800" b="1" dirty="0" smtClean="0">
                <a:latin typeface="Times New Roman"/>
                <a:cs typeface="Times New Roman"/>
              </a:rPr>
              <a:t>REE4204 – Real Estate Finance</a:t>
            </a:r>
            <a:endParaRPr lang="en-US" sz="4800" b="1" dirty="0">
              <a:latin typeface="Times New Roman"/>
              <a:cs typeface="Times New Roman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98784" y="3896150"/>
            <a:ext cx="9753600" cy="1144632"/>
          </a:xfrm>
        </p:spPr>
        <p:txBody>
          <a:bodyPr>
            <a:normAutofit/>
          </a:bodyPr>
          <a:lstStyle/>
          <a:p>
            <a:r>
              <a:rPr lang="en-US" sz="3600" b="1" dirty="0" smtClean="0">
                <a:latin typeface="Times New Roman"/>
                <a:cs typeface="Times New Roman"/>
              </a:rPr>
              <a:t>Commercial Real Estate Debt Financing</a:t>
            </a:r>
            <a:endParaRPr lang="en-US" sz="3600" b="1" dirty="0"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10147945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75290" y="1535718"/>
            <a:ext cx="9327733" cy="3124201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2DA471-8F43-DF45-A36C-2078B7A8A4EB}" type="slidenum">
              <a:rPr lang="en-US" smtClean="0"/>
              <a:pPr/>
              <a:t>2</a:t>
            </a:fld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2176631" y="552754"/>
            <a:ext cx="387412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cap="all" dirty="0" smtClean="0">
                <a:solidFill>
                  <a:srgbClr val="000000"/>
                </a:solidFill>
                <a:latin typeface="Times New Roman"/>
                <a:cs typeface="Times New Roman"/>
              </a:rPr>
              <a:t>Why Debt financing?</a:t>
            </a:r>
            <a:endParaRPr lang="en-US" sz="2400" b="1" cap="all" dirty="0">
              <a:solidFill>
                <a:srgbClr val="000000"/>
              </a:solidFill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181592584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75290" y="1699191"/>
            <a:ext cx="9327733" cy="3124201"/>
          </a:xfrm>
        </p:spPr>
        <p:txBody>
          <a:bodyPr/>
          <a:lstStyle/>
          <a:p>
            <a:pPr>
              <a:spcAft>
                <a:spcPts val="1800"/>
              </a:spcAft>
            </a:pPr>
            <a:r>
              <a:rPr lang="en-US" dirty="0" smtClean="0">
                <a:latin typeface="Times New Roman"/>
                <a:cs typeface="Times New Roman"/>
              </a:rPr>
              <a:t>Short term versus long term</a:t>
            </a:r>
          </a:p>
          <a:p>
            <a:pPr>
              <a:spcAft>
                <a:spcPts val="1800"/>
              </a:spcAft>
            </a:pPr>
            <a:r>
              <a:rPr lang="en-US" dirty="0" smtClean="0">
                <a:latin typeface="Times New Roman"/>
                <a:cs typeface="Times New Roman"/>
              </a:rPr>
              <a:t>Recourse versus non-recourse </a:t>
            </a:r>
          </a:p>
          <a:p>
            <a:pPr>
              <a:spcAft>
                <a:spcPts val="1800"/>
              </a:spcAft>
            </a:pPr>
            <a:r>
              <a:rPr lang="en-US" dirty="0" smtClean="0">
                <a:latin typeface="Times New Roman"/>
                <a:cs typeface="Times New Roman"/>
              </a:rPr>
              <a:t>Secured versus unsecured</a:t>
            </a:r>
          </a:p>
          <a:p>
            <a:pPr>
              <a:spcAft>
                <a:spcPts val="1800"/>
              </a:spcAft>
            </a:pPr>
            <a:r>
              <a:rPr lang="en-US" dirty="0" smtClean="0">
                <a:latin typeface="Times New Roman"/>
                <a:cs typeface="Times New Roman"/>
              </a:rPr>
              <a:t>Real estate: hypothecation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2DA471-8F43-DF45-A36C-2078B7A8A4EB}" type="slidenum">
              <a:rPr lang="en-US" smtClean="0"/>
              <a:pPr/>
              <a:t>3</a:t>
            </a:fld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2151484" y="552754"/>
            <a:ext cx="287245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cap="all" dirty="0" smtClean="0">
                <a:solidFill>
                  <a:srgbClr val="000000"/>
                </a:solidFill>
                <a:latin typeface="Times New Roman"/>
                <a:cs typeface="Times New Roman"/>
              </a:rPr>
              <a:t>Debt financing</a:t>
            </a:r>
            <a:endParaRPr lang="en-US" sz="2400" b="1" cap="all" dirty="0">
              <a:solidFill>
                <a:srgbClr val="000000"/>
              </a:solidFill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199285517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99255" y="1271647"/>
            <a:ext cx="9503768" cy="3984634"/>
          </a:xfrm>
        </p:spPr>
        <p:txBody>
          <a:bodyPr>
            <a:normAutofit/>
          </a:bodyPr>
          <a:lstStyle/>
          <a:p>
            <a:pPr>
              <a:lnSpc>
                <a:spcPct val="140000"/>
              </a:lnSpc>
            </a:pPr>
            <a:r>
              <a:rPr lang="en-US" dirty="0" smtClean="0">
                <a:latin typeface="Times New Roman"/>
                <a:cs typeface="Times New Roman"/>
              </a:rPr>
              <a:t>Related to mortgage</a:t>
            </a:r>
          </a:p>
          <a:p>
            <a:pPr>
              <a:lnSpc>
                <a:spcPct val="140000"/>
              </a:lnSpc>
            </a:pPr>
            <a:r>
              <a:rPr lang="en-US" dirty="0" smtClean="0">
                <a:latin typeface="Times New Roman"/>
                <a:cs typeface="Times New Roman"/>
              </a:rPr>
              <a:t>Legal document between lender and borrower</a:t>
            </a:r>
          </a:p>
          <a:p>
            <a:pPr>
              <a:lnSpc>
                <a:spcPct val="140000"/>
              </a:lnSpc>
            </a:pPr>
            <a:r>
              <a:rPr lang="en-US" dirty="0" smtClean="0">
                <a:latin typeface="Times New Roman"/>
                <a:cs typeface="Times New Roman"/>
              </a:rPr>
              <a:t>Outlines rights and responsibilities</a:t>
            </a:r>
          </a:p>
          <a:p>
            <a:pPr>
              <a:lnSpc>
                <a:spcPct val="140000"/>
              </a:lnSpc>
            </a:pPr>
            <a:r>
              <a:rPr lang="en-US" dirty="0" smtClean="0">
                <a:latin typeface="Times New Roman"/>
                <a:cs typeface="Times New Roman"/>
              </a:rPr>
              <a:t>Terms include: Loan amount, payments, interest rate, maturity, collateral, default, penalties, prepayment, loan </a:t>
            </a:r>
            <a:r>
              <a:rPr lang="en-US" dirty="0" err="1" smtClean="0">
                <a:latin typeface="Times New Roman"/>
                <a:cs typeface="Times New Roman"/>
              </a:rPr>
              <a:t>assumability</a:t>
            </a:r>
            <a:r>
              <a:rPr lang="en-US" dirty="0" smtClean="0">
                <a:latin typeface="Times New Roman"/>
                <a:cs typeface="Times New Roman"/>
              </a:rPr>
              <a:t>, default and acceleration, assignment clause </a:t>
            </a:r>
            <a:endParaRPr lang="en-US" dirty="0">
              <a:latin typeface="Times New Roman"/>
              <a:cs typeface="Times New Roman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2DA471-8F43-DF45-A36C-2078B7A8A4EB}" type="slidenum">
              <a:rPr lang="en-US" smtClean="0"/>
              <a:pPr/>
              <a:t>4</a:t>
            </a:fld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2151483" y="590477"/>
            <a:ext cx="319781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cap="all" dirty="0" smtClean="0">
                <a:solidFill>
                  <a:srgbClr val="000000"/>
                </a:solidFill>
                <a:latin typeface="Times New Roman"/>
                <a:cs typeface="Times New Roman"/>
              </a:rPr>
              <a:t>Promissory note</a:t>
            </a:r>
            <a:endParaRPr lang="en-US" sz="2400" b="1" cap="all" dirty="0">
              <a:solidFill>
                <a:srgbClr val="000000"/>
              </a:solidFill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280586385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86681" y="1271647"/>
            <a:ext cx="9516342" cy="4852297"/>
          </a:xfrm>
        </p:spPr>
        <p:txBody>
          <a:bodyPr>
            <a:normAutofit/>
          </a:bodyPr>
          <a:lstStyle/>
          <a:p>
            <a:pPr>
              <a:lnSpc>
                <a:spcPct val="130000"/>
              </a:lnSpc>
            </a:pPr>
            <a:r>
              <a:rPr lang="en-US" dirty="0" smtClean="0">
                <a:latin typeface="Times New Roman"/>
                <a:cs typeface="Times New Roman"/>
              </a:rPr>
              <a:t>Mortgage document</a:t>
            </a:r>
          </a:p>
          <a:p>
            <a:pPr>
              <a:lnSpc>
                <a:spcPct val="130000"/>
              </a:lnSpc>
            </a:pPr>
            <a:r>
              <a:rPr lang="en-US" dirty="0" smtClean="0">
                <a:latin typeface="Times New Roman"/>
                <a:cs typeface="Times New Roman"/>
              </a:rPr>
              <a:t>Elements: Obligation to pay/perform and pledge of security</a:t>
            </a:r>
          </a:p>
          <a:p>
            <a:pPr>
              <a:lnSpc>
                <a:spcPct val="130000"/>
              </a:lnSpc>
            </a:pPr>
            <a:r>
              <a:rPr lang="en-US" dirty="0" smtClean="0">
                <a:latin typeface="Times New Roman"/>
                <a:cs typeface="Times New Roman"/>
              </a:rPr>
              <a:t>Note + Mortgage = two sources of payment for lender</a:t>
            </a:r>
          </a:p>
          <a:p>
            <a:pPr>
              <a:lnSpc>
                <a:spcPct val="130000"/>
              </a:lnSpc>
            </a:pPr>
            <a:r>
              <a:rPr lang="en-US" dirty="0" smtClean="0">
                <a:latin typeface="Times New Roman"/>
                <a:cs typeface="Times New Roman"/>
              </a:rPr>
              <a:t>Interests to be mortgaged: any transferrable interest</a:t>
            </a:r>
            <a:endParaRPr lang="en-US" dirty="0">
              <a:latin typeface="Times New Roman"/>
              <a:cs typeface="Times New Roman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2DA471-8F43-DF45-A36C-2078B7A8A4EB}" type="slidenum">
              <a:rPr lang="en-US" smtClean="0"/>
              <a:pPr/>
              <a:t>5</a:t>
            </a:fld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2088615" y="577903"/>
            <a:ext cx="203763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cap="all" dirty="0" smtClean="0">
                <a:solidFill>
                  <a:srgbClr val="000000"/>
                </a:solidFill>
                <a:latin typeface="Times New Roman"/>
                <a:cs typeface="Times New Roman"/>
              </a:rPr>
              <a:t>Mortgage</a:t>
            </a:r>
            <a:endParaRPr lang="en-US" sz="2400" b="1" cap="all" dirty="0">
              <a:solidFill>
                <a:srgbClr val="000000"/>
              </a:solidFill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57472824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73288" y="1259072"/>
            <a:ext cx="8149912" cy="4475052"/>
          </a:xfrm>
        </p:spPr>
        <p:txBody>
          <a:bodyPr>
            <a:normAutofit/>
          </a:bodyPr>
          <a:lstStyle/>
          <a:p>
            <a:r>
              <a:rPr lang="en-US" dirty="0" smtClean="0">
                <a:latin typeface="Times New Roman"/>
                <a:cs typeface="Times New Roman"/>
              </a:rPr>
              <a:t>Valid mortgage must be in writing</a:t>
            </a:r>
          </a:p>
          <a:p>
            <a:pPr>
              <a:spcAft>
                <a:spcPts val="1800"/>
              </a:spcAft>
            </a:pPr>
            <a:r>
              <a:rPr lang="en-US" dirty="0" smtClean="0">
                <a:latin typeface="Times New Roman"/>
                <a:cs typeface="Times New Roman"/>
              </a:rPr>
              <a:t>Requirements:</a:t>
            </a:r>
          </a:p>
          <a:p>
            <a:pPr lvl="1">
              <a:spcAft>
                <a:spcPts val="1800"/>
              </a:spcAft>
            </a:pPr>
            <a:r>
              <a:rPr lang="en-US" sz="2400" dirty="0" smtClean="0">
                <a:latin typeface="Times New Roman"/>
                <a:cs typeface="Times New Roman"/>
              </a:rPr>
              <a:t>Identification of mortgagor and mortgagee</a:t>
            </a:r>
          </a:p>
          <a:p>
            <a:pPr lvl="1">
              <a:spcAft>
                <a:spcPts val="1800"/>
              </a:spcAft>
            </a:pPr>
            <a:r>
              <a:rPr lang="en-US" sz="2400" dirty="0" smtClean="0">
                <a:latin typeface="Times New Roman"/>
                <a:cs typeface="Times New Roman"/>
              </a:rPr>
              <a:t>Description of collateral</a:t>
            </a:r>
          </a:p>
          <a:p>
            <a:pPr lvl="1">
              <a:spcAft>
                <a:spcPts val="1800"/>
              </a:spcAft>
            </a:pPr>
            <a:r>
              <a:rPr lang="en-US" sz="2400" dirty="0" smtClean="0">
                <a:latin typeface="Times New Roman"/>
                <a:cs typeface="Times New Roman"/>
              </a:rPr>
              <a:t>Covenants </a:t>
            </a:r>
          </a:p>
          <a:p>
            <a:pPr lvl="1">
              <a:spcAft>
                <a:spcPts val="1800"/>
              </a:spcAft>
            </a:pPr>
            <a:r>
              <a:rPr lang="en-US" sz="2400" dirty="0" smtClean="0">
                <a:latin typeface="Times New Roman"/>
                <a:cs typeface="Times New Roman"/>
              </a:rPr>
              <a:t>Other provisions</a:t>
            </a:r>
            <a:endParaRPr lang="en-US" sz="2400" dirty="0">
              <a:latin typeface="Times New Roman"/>
              <a:cs typeface="Times New Roman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2DA471-8F43-DF45-A36C-2078B7A8A4EB}" type="slidenum">
              <a:rPr lang="en-US" smtClean="0"/>
              <a:pPr/>
              <a:t>6</a:t>
            </a:fld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2101188" y="577903"/>
            <a:ext cx="203763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cap="all" dirty="0" smtClean="0">
                <a:solidFill>
                  <a:srgbClr val="000000"/>
                </a:solidFill>
                <a:latin typeface="Times New Roman"/>
                <a:cs typeface="Times New Roman"/>
              </a:rPr>
              <a:t>Mortgage</a:t>
            </a:r>
            <a:endParaRPr lang="en-US" sz="2400" b="1" cap="all" dirty="0">
              <a:solidFill>
                <a:srgbClr val="000000"/>
              </a:solidFill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52873691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63303" y="1246498"/>
            <a:ext cx="8273062" cy="4261279"/>
          </a:xfrm>
        </p:spPr>
        <p:txBody>
          <a:bodyPr>
            <a:normAutofit/>
          </a:bodyPr>
          <a:lstStyle/>
          <a:p>
            <a:pPr>
              <a:lnSpc>
                <a:spcPct val="120000"/>
              </a:lnSpc>
            </a:pPr>
            <a:r>
              <a:rPr lang="en-US" dirty="0" smtClean="0">
                <a:latin typeface="Times New Roman"/>
                <a:cs typeface="Times New Roman"/>
              </a:rPr>
              <a:t>Funds for taxes and insurance</a:t>
            </a:r>
          </a:p>
          <a:p>
            <a:pPr>
              <a:lnSpc>
                <a:spcPct val="120000"/>
              </a:lnSpc>
            </a:pPr>
            <a:r>
              <a:rPr lang="en-US" dirty="0" smtClean="0">
                <a:latin typeface="Times New Roman"/>
                <a:cs typeface="Times New Roman"/>
              </a:rPr>
              <a:t>Charges and liens</a:t>
            </a:r>
          </a:p>
          <a:p>
            <a:pPr>
              <a:lnSpc>
                <a:spcPct val="120000"/>
              </a:lnSpc>
            </a:pPr>
            <a:r>
              <a:rPr lang="en-US" dirty="0" smtClean="0">
                <a:latin typeface="Times New Roman"/>
                <a:cs typeface="Times New Roman"/>
              </a:rPr>
              <a:t>Hazard insurance</a:t>
            </a:r>
          </a:p>
          <a:p>
            <a:pPr>
              <a:lnSpc>
                <a:spcPct val="120000"/>
              </a:lnSpc>
            </a:pPr>
            <a:r>
              <a:rPr lang="en-US" dirty="0" smtClean="0">
                <a:latin typeface="Times New Roman"/>
                <a:cs typeface="Times New Roman"/>
              </a:rPr>
              <a:t>Preservation and maintenance</a:t>
            </a:r>
          </a:p>
          <a:p>
            <a:pPr>
              <a:lnSpc>
                <a:spcPct val="120000"/>
              </a:lnSpc>
            </a:pPr>
            <a:r>
              <a:rPr lang="en-US" dirty="0" smtClean="0">
                <a:latin typeface="Times New Roman"/>
                <a:cs typeface="Times New Roman"/>
              </a:rPr>
              <a:t>Due on sale clause</a:t>
            </a:r>
          </a:p>
          <a:p>
            <a:pPr>
              <a:lnSpc>
                <a:spcPct val="120000"/>
              </a:lnSpc>
            </a:pPr>
            <a:r>
              <a:rPr lang="en-US" dirty="0" smtClean="0">
                <a:latin typeface="Times New Roman"/>
                <a:cs typeface="Times New Roman"/>
              </a:rPr>
              <a:t>Right to reinstate</a:t>
            </a:r>
          </a:p>
          <a:p>
            <a:pPr>
              <a:lnSpc>
                <a:spcPct val="120000"/>
              </a:lnSpc>
            </a:pPr>
            <a:r>
              <a:rPr lang="en-US" dirty="0" smtClean="0">
                <a:latin typeface="Times New Roman"/>
                <a:cs typeface="Times New Roman"/>
              </a:rPr>
              <a:t>Right of entry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2DA471-8F43-DF45-A36C-2078B7A8A4EB}" type="slidenum">
              <a:rPr lang="en-US" smtClean="0"/>
              <a:pPr/>
              <a:t>7</a:t>
            </a:fld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2113762" y="502453"/>
            <a:ext cx="353429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cap="all" dirty="0" smtClean="0">
                <a:solidFill>
                  <a:srgbClr val="000000"/>
                </a:solidFill>
                <a:latin typeface="Times New Roman"/>
                <a:cs typeface="Times New Roman"/>
              </a:rPr>
              <a:t>Mortgage clauses</a:t>
            </a:r>
            <a:endParaRPr lang="en-US" sz="2400" b="1" cap="all" dirty="0">
              <a:solidFill>
                <a:srgbClr val="000000"/>
              </a:solidFill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87064849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13013" y="1586018"/>
            <a:ext cx="9390602" cy="3124201"/>
          </a:xfrm>
        </p:spPr>
        <p:txBody>
          <a:bodyPr/>
          <a:lstStyle/>
          <a:p>
            <a:r>
              <a:rPr lang="en-US" dirty="0" smtClean="0">
                <a:latin typeface="Times New Roman"/>
                <a:cs typeface="Times New Roman"/>
              </a:rPr>
              <a:t>Order</a:t>
            </a:r>
          </a:p>
          <a:p>
            <a:pPr lvl="1">
              <a:spcAft>
                <a:spcPts val="1200"/>
              </a:spcAft>
            </a:pPr>
            <a:r>
              <a:rPr lang="en-US" sz="2400" dirty="0" smtClean="0">
                <a:latin typeface="Times New Roman"/>
                <a:cs typeface="Times New Roman"/>
              </a:rPr>
              <a:t>Liens (e.g. taxes)</a:t>
            </a:r>
          </a:p>
          <a:p>
            <a:pPr lvl="1">
              <a:spcAft>
                <a:spcPts val="1200"/>
              </a:spcAft>
            </a:pPr>
            <a:r>
              <a:rPr lang="en-US" sz="2400" dirty="0" smtClean="0">
                <a:latin typeface="Times New Roman"/>
                <a:cs typeface="Times New Roman"/>
              </a:rPr>
              <a:t>First mortgage/senior mortgage</a:t>
            </a:r>
          </a:p>
          <a:p>
            <a:pPr lvl="1">
              <a:spcAft>
                <a:spcPts val="1200"/>
              </a:spcAft>
            </a:pPr>
            <a:r>
              <a:rPr lang="en-US" sz="2400" dirty="0" smtClean="0">
                <a:latin typeface="Times New Roman"/>
                <a:cs typeface="Times New Roman"/>
              </a:rPr>
              <a:t>Second mortgage/junior mortgage</a:t>
            </a:r>
          </a:p>
          <a:p>
            <a:pPr lvl="1"/>
            <a:endParaRPr lang="en-US" dirty="0" smtClean="0">
              <a:latin typeface="Times New Roman"/>
              <a:cs typeface="Times New Roman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2DA471-8F43-DF45-A36C-2078B7A8A4EB}" type="slidenum">
              <a:rPr lang="en-US" smtClean="0"/>
              <a:pPr/>
              <a:t>8</a:t>
            </a:fld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2201779" y="615629"/>
            <a:ext cx="279550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cap="all" dirty="0" smtClean="0">
                <a:solidFill>
                  <a:srgbClr val="000000"/>
                </a:solidFill>
                <a:latin typeface="Times New Roman"/>
                <a:cs typeface="Times New Roman"/>
              </a:rPr>
              <a:t>Subordination</a:t>
            </a:r>
            <a:endParaRPr lang="en-US" sz="2400" b="1" cap="all" dirty="0">
              <a:solidFill>
                <a:srgbClr val="000000"/>
              </a:solidFill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323339287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24995" y="1271647"/>
            <a:ext cx="9378028" cy="3124201"/>
          </a:xfrm>
        </p:spPr>
        <p:txBody>
          <a:bodyPr>
            <a:normAutofit/>
          </a:bodyPr>
          <a:lstStyle/>
          <a:p>
            <a:pPr>
              <a:spcAft>
                <a:spcPts val="1800"/>
              </a:spcAft>
            </a:pPr>
            <a:r>
              <a:rPr lang="en-US" dirty="0" smtClean="0">
                <a:latin typeface="Times New Roman"/>
                <a:cs typeface="Times New Roman"/>
              </a:rPr>
              <a:t>Real interest rate</a:t>
            </a:r>
          </a:p>
          <a:p>
            <a:pPr lvl="1">
              <a:spcAft>
                <a:spcPts val="1800"/>
              </a:spcAft>
            </a:pPr>
            <a:r>
              <a:rPr lang="en-US" sz="2400" dirty="0" smtClean="0">
                <a:latin typeface="Times New Roman"/>
                <a:cs typeface="Times New Roman"/>
              </a:rPr>
              <a:t>Required to delay consumption from present to future (savers)</a:t>
            </a:r>
          </a:p>
          <a:p>
            <a:pPr lvl="1">
              <a:spcAft>
                <a:spcPts val="1800"/>
              </a:spcAft>
            </a:pPr>
            <a:r>
              <a:rPr lang="en-US" sz="2400" dirty="0" smtClean="0">
                <a:latin typeface="Times New Roman"/>
                <a:cs typeface="Times New Roman"/>
              </a:rPr>
              <a:t>Varies with economic conditions</a:t>
            </a:r>
            <a:endParaRPr lang="en-US" sz="2400" dirty="0">
              <a:latin typeface="Times New Roman"/>
              <a:cs typeface="Times New Roman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2DA471-8F43-DF45-A36C-2078B7A8A4EB}" type="slidenum">
              <a:rPr lang="en-US" smtClean="0"/>
              <a:pPr/>
              <a:t>9</a:t>
            </a:fld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2151483" y="477304"/>
            <a:ext cx="281609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cap="all" dirty="0" smtClean="0">
                <a:solidFill>
                  <a:srgbClr val="000000"/>
                </a:solidFill>
                <a:latin typeface="Times New Roman"/>
                <a:cs typeface="Times New Roman"/>
              </a:rPr>
              <a:t>Interest rates</a:t>
            </a:r>
            <a:endParaRPr lang="en-US" sz="2400" b="1" cap="all" dirty="0">
              <a:solidFill>
                <a:srgbClr val="000000"/>
              </a:solidFill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208894489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idx="1"/>
          </p:nvPr>
        </p:nvSpPr>
        <p:spPr>
          <a:xfrm>
            <a:off x="2074699" y="1523143"/>
            <a:ext cx="9440898" cy="3124201"/>
          </a:xfrm>
        </p:spPr>
        <p:txBody>
          <a:bodyPr>
            <a:normAutofit lnSpcReduction="10000"/>
          </a:bodyPr>
          <a:lstStyle/>
          <a:p>
            <a:pPr>
              <a:spcAft>
                <a:spcPts val="1800"/>
              </a:spcAft>
            </a:pPr>
            <a:r>
              <a:rPr lang="en-US" dirty="0" smtClean="0">
                <a:latin typeface="Times New Roman"/>
                <a:cs typeface="Times New Roman"/>
              </a:rPr>
              <a:t>Major concern for investors</a:t>
            </a:r>
          </a:p>
          <a:p>
            <a:pPr>
              <a:spcAft>
                <a:spcPts val="1800"/>
              </a:spcAft>
            </a:pPr>
            <a:r>
              <a:rPr lang="en-US" dirty="0" smtClean="0">
                <a:latin typeface="Times New Roman"/>
                <a:cs typeface="Times New Roman"/>
              </a:rPr>
              <a:t>Loss in purchasing power</a:t>
            </a:r>
          </a:p>
          <a:p>
            <a:pPr>
              <a:spcAft>
                <a:spcPts val="1800"/>
              </a:spcAft>
            </a:pPr>
            <a:r>
              <a:rPr lang="en-US" dirty="0" smtClean="0">
                <a:latin typeface="Times New Roman"/>
                <a:cs typeface="Times New Roman"/>
              </a:rPr>
              <a:t>Accounted for in interest charged</a:t>
            </a:r>
          </a:p>
          <a:p>
            <a:pPr>
              <a:spcAft>
                <a:spcPts val="1800"/>
              </a:spcAft>
            </a:pPr>
            <a:r>
              <a:rPr lang="en-US" dirty="0" smtClean="0">
                <a:latin typeface="Times New Roman"/>
                <a:cs typeface="Times New Roman"/>
              </a:rPr>
              <a:t>Especially important for fixed rate mortgages</a:t>
            </a:r>
          </a:p>
          <a:p>
            <a:pPr>
              <a:spcAft>
                <a:spcPts val="1800"/>
              </a:spcAft>
            </a:pPr>
            <a:r>
              <a:rPr lang="en-US" dirty="0" smtClean="0">
                <a:latin typeface="Times New Roman"/>
                <a:cs typeface="Times New Roman"/>
              </a:rPr>
              <a:t>Nominal interest rate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r"/>
            <a:fld id="{D4C49B74-5DB2-4B03-B1D2-7F6A3C51C318}" type="slidenum">
              <a:rPr lang="en-US" smtClean="0"/>
              <a:pPr algn="r"/>
              <a:t>10</a:t>
            </a:fld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2025745" y="540179"/>
            <a:ext cx="190614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cap="all" dirty="0" smtClean="0">
                <a:solidFill>
                  <a:srgbClr val="000000"/>
                </a:solidFill>
                <a:latin typeface="Times New Roman"/>
                <a:cs typeface="Times New Roman"/>
              </a:rPr>
              <a:t>Inflation</a:t>
            </a:r>
            <a:endParaRPr lang="en-US" sz="2400" b="1" cap="all" dirty="0">
              <a:solidFill>
                <a:srgbClr val="000000"/>
              </a:solidFill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256515688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idx="1"/>
          </p:nvPr>
        </p:nvSpPr>
        <p:spPr>
          <a:xfrm>
            <a:off x="2389047" y="1271647"/>
            <a:ext cx="9113976" cy="4160681"/>
          </a:xfrm>
        </p:spPr>
        <p:txBody>
          <a:bodyPr>
            <a:normAutofit/>
          </a:bodyPr>
          <a:lstStyle/>
          <a:p>
            <a:pPr marL="285750" lvl="1">
              <a:buSzPct val="145000"/>
              <a:buFont typeface="Wingdings" panose="05000000000000000000" pitchFamily="2" charset="2"/>
              <a:buChar char="§"/>
            </a:pPr>
            <a:r>
              <a:rPr lang="en-US" sz="2400" dirty="0">
                <a:latin typeface="Times New Roman"/>
                <a:cs typeface="Times New Roman"/>
              </a:rPr>
              <a:t>Interest rate risk</a:t>
            </a:r>
          </a:p>
          <a:p>
            <a:pPr lvl="1"/>
            <a:r>
              <a:rPr lang="en-US" sz="2400" dirty="0">
                <a:latin typeface="Times New Roman"/>
                <a:cs typeface="Times New Roman"/>
              </a:rPr>
              <a:t>Debt instruments are interest-rate sensitive</a:t>
            </a:r>
          </a:p>
          <a:p>
            <a:pPr lvl="1"/>
            <a:r>
              <a:rPr lang="en-US" sz="2400" dirty="0">
                <a:latin typeface="Times New Roman"/>
                <a:cs typeface="Times New Roman"/>
              </a:rPr>
              <a:t>Value of mortgage is affected by unanticipated changes in interests rates and fundamentals</a:t>
            </a:r>
          </a:p>
          <a:p>
            <a:pPr>
              <a:spcAft>
                <a:spcPts val="600"/>
              </a:spcAft>
            </a:pPr>
            <a:r>
              <a:rPr lang="en-US" dirty="0" smtClean="0">
                <a:latin typeface="Times New Roman"/>
                <a:cs typeface="Times New Roman"/>
              </a:rPr>
              <a:t>Default risk premium (borrower-specific)</a:t>
            </a:r>
          </a:p>
          <a:p>
            <a:pPr lvl="1">
              <a:spcAft>
                <a:spcPts val="600"/>
              </a:spcAft>
            </a:pPr>
            <a:r>
              <a:rPr lang="en-US" sz="2400" dirty="0" smtClean="0">
                <a:latin typeface="Times New Roman"/>
                <a:cs typeface="Times New Roman"/>
              </a:rPr>
              <a:t>Based on loan and creditworthiness of borrower</a:t>
            </a:r>
          </a:p>
          <a:p>
            <a:pPr lvl="1">
              <a:spcAft>
                <a:spcPts val="600"/>
              </a:spcAft>
            </a:pPr>
            <a:r>
              <a:rPr lang="en-US" sz="2400" dirty="0" smtClean="0">
                <a:latin typeface="Times New Roman"/>
                <a:cs typeface="Times New Roman"/>
              </a:rPr>
              <a:t>Income or value driven</a:t>
            </a:r>
          </a:p>
          <a:p>
            <a:pPr marL="344488" lvl="1" indent="-344488">
              <a:spcAft>
                <a:spcPts val="600"/>
              </a:spcAft>
              <a:buNone/>
            </a:pPr>
            <a:endParaRPr lang="en-US" sz="3200" dirty="0" smtClean="0"/>
          </a:p>
          <a:p>
            <a:pPr lvl="1">
              <a:spcAft>
                <a:spcPts val="600"/>
              </a:spcAft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r"/>
            <a:fld id="{D4C49B74-5DB2-4B03-B1D2-7F6A3C51C318}" type="slidenum">
              <a:rPr lang="en-US" smtClean="0"/>
              <a:pPr algn="r"/>
              <a:t>11</a:t>
            </a:fld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2365240" y="439579"/>
            <a:ext cx="226215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cap="all" dirty="0" smtClean="0">
                <a:solidFill>
                  <a:srgbClr val="000000"/>
                </a:solidFill>
                <a:latin typeface="Times New Roman"/>
                <a:cs typeface="Times New Roman"/>
              </a:rPr>
              <a:t>Risk </a:t>
            </a:r>
            <a:r>
              <a:rPr lang="en-US" sz="2400" b="1" cap="all" dirty="0" err="1" smtClean="0">
                <a:solidFill>
                  <a:srgbClr val="000000"/>
                </a:solidFill>
                <a:latin typeface="Times New Roman"/>
                <a:cs typeface="Times New Roman"/>
              </a:rPr>
              <a:t>premia</a:t>
            </a:r>
            <a:endParaRPr lang="en-US" sz="2400" b="1" cap="all" dirty="0">
              <a:solidFill>
                <a:srgbClr val="000000"/>
              </a:solidFill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230328353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00438" y="1271647"/>
            <a:ext cx="8173057" cy="3808586"/>
          </a:xfrm>
        </p:spPr>
        <p:txBody>
          <a:bodyPr>
            <a:normAutofit/>
          </a:bodyPr>
          <a:lstStyle/>
          <a:p>
            <a:pPr marL="285750" lvl="1">
              <a:lnSpc>
                <a:spcPct val="140000"/>
              </a:lnSpc>
              <a:buSzPct val="145000"/>
              <a:buFont typeface="Wingdings" panose="05000000000000000000" pitchFamily="2" charset="2"/>
              <a:buChar char="§"/>
            </a:pPr>
            <a:r>
              <a:rPr lang="en-US" sz="2400" dirty="0">
                <a:latin typeface="Times New Roman"/>
                <a:cs typeface="Times New Roman"/>
              </a:rPr>
              <a:t>A normal yield curve (upward-sloping): long-term interest rates &gt; short-term interest rates.</a:t>
            </a:r>
          </a:p>
          <a:p>
            <a:pPr marL="285750" lvl="1">
              <a:lnSpc>
                <a:spcPct val="140000"/>
              </a:lnSpc>
              <a:buSzPct val="145000"/>
              <a:buFont typeface="Wingdings" panose="05000000000000000000" pitchFamily="2" charset="2"/>
              <a:buChar char="§"/>
            </a:pPr>
            <a:r>
              <a:rPr lang="en-US" sz="2400" dirty="0">
                <a:latin typeface="Times New Roman"/>
                <a:cs typeface="Times New Roman"/>
              </a:rPr>
              <a:t>An inverted yield curve (downward-sloping): short-term interest rates &gt; long-term interest rates.</a:t>
            </a:r>
          </a:p>
          <a:p>
            <a:pPr marL="285750" lvl="1">
              <a:lnSpc>
                <a:spcPct val="140000"/>
              </a:lnSpc>
              <a:buSzPct val="145000"/>
              <a:buFont typeface="Wingdings" panose="05000000000000000000" pitchFamily="2" charset="2"/>
              <a:buChar char="§"/>
            </a:pPr>
            <a:r>
              <a:rPr lang="en-US" sz="2400" dirty="0">
                <a:latin typeface="Times New Roman"/>
                <a:cs typeface="Times New Roman"/>
              </a:rPr>
              <a:t>A flat yield curve: no difference in interest rates. </a:t>
            </a:r>
          </a:p>
          <a:p>
            <a:pPr>
              <a:lnSpc>
                <a:spcPct val="140000"/>
              </a:lnSpc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2DA471-8F43-DF45-A36C-2078B7A8A4EB}" type="slidenum">
              <a:rPr lang="en-US" smtClean="0"/>
              <a:pPr/>
              <a:t>12</a:t>
            </a:fld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2126335" y="489879"/>
            <a:ext cx="601093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cap="all" dirty="0" smtClean="0">
                <a:solidFill>
                  <a:srgbClr val="000000"/>
                </a:solidFill>
                <a:latin typeface="Times New Roman"/>
                <a:cs typeface="Times New Roman"/>
              </a:rPr>
              <a:t>Term structure and yield curve</a:t>
            </a:r>
            <a:endParaRPr lang="en-US" sz="2400" b="1" cap="all" dirty="0">
              <a:solidFill>
                <a:srgbClr val="000000"/>
              </a:solidFill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265841060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73288" y="1334522"/>
            <a:ext cx="8627722" cy="3124201"/>
          </a:xfrm>
        </p:spPr>
        <p:txBody>
          <a:bodyPr/>
          <a:lstStyle/>
          <a:p>
            <a:pPr>
              <a:lnSpc>
                <a:spcPct val="140000"/>
              </a:lnSpc>
              <a:spcAft>
                <a:spcPts val="1800"/>
              </a:spcAft>
            </a:pPr>
            <a:r>
              <a:rPr lang="en-US" dirty="0" smtClean="0">
                <a:latin typeface="Times New Roman"/>
                <a:cs typeface="Times New Roman"/>
              </a:rPr>
              <a:t>Expectations theory</a:t>
            </a:r>
          </a:p>
          <a:p>
            <a:pPr>
              <a:lnSpc>
                <a:spcPct val="140000"/>
              </a:lnSpc>
              <a:spcAft>
                <a:spcPts val="1800"/>
              </a:spcAft>
            </a:pPr>
            <a:r>
              <a:rPr lang="en-US" dirty="0" smtClean="0">
                <a:latin typeface="Times New Roman"/>
                <a:cs typeface="Times New Roman"/>
              </a:rPr>
              <a:t>Liquidity preference theory</a:t>
            </a:r>
          </a:p>
          <a:p>
            <a:pPr>
              <a:lnSpc>
                <a:spcPct val="140000"/>
              </a:lnSpc>
              <a:spcAft>
                <a:spcPts val="1800"/>
              </a:spcAft>
            </a:pPr>
            <a:r>
              <a:rPr lang="en-US" dirty="0" smtClean="0">
                <a:latin typeface="Times New Roman"/>
                <a:cs typeface="Times New Roman"/>
              </a:rPr>
              <a:t>Market segmentation theory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2DA471-8F43-DF45-A36C-2078B7A8A4EB}" type="slidenum">
              <a:rPr lang="en-US" smtClean="0"/>
              <a:pPr/>
              <a:t>13</a:t>
            </a:fld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2201778" y="527603"/>
            <a:ext cx="232001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cap="all" dirty="0" err="1" smtClean="0">
                <a:solidFill>
                  <a:srgbClr val="000000"/>
                </a:solidFill>
                <a:latin typeface="Times New Roman"/>
                <a:cs typeface="Times New Roman"/>
              </a:rPr>
              <a:t>YielD</a:t>
            </a:r>
            <a:r>
              <a:rPr lang="en-US" sz="2400" b="1" cap="all" dirty="0" smtClean="0">
                <a:solidFill>
                  <a:srgbClr val="000000"/>
                </a:solidFill>
                <a:latin typeface="Times New Roman"/>
                <a:cs typeface="Times New Roman"/>
              </a:rPr>
              <a:t> curve</a:t>
            </a:r>
            <a:endParaRPr lang="en-US" sz="2400" b="1" cap="all" dirty="0">
              <a:solidFill>
                <a:srgbClr val="000000"/>
              </a:solidFill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407596945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idx="1"/>
          </p:nvPr>
        </p:nvSpPr>
        <p:spPr>
          <a:xfrm>
            <a:off x="2250734" y="1271647"/>
            <a:ext cx="9252289" cy="3124201"/>
          </a:xfrm>
        </p:spPr>
        <p:txBody>
          <a:bodyPr/>
          <a:lstStyle/>
          <a:p>
            <a:pPr>
              <a:spcAft>
                <a:spcPts val="2400"/>
              </a:spcAft>
            </a:pPr>
            <a:r>
              <a:rPr lang="en-US" dirty="0" smtClean="0">
                <a:latin typeface="Times New Roman"/>
                <a:cs typeface="Times New Roman"/>
              </a:rPr>
              <a:t>Prepayment risk</a:t>
            </a:r>
          </a:p>
          <a:p>
            <a:pPr>
              <a:spcAft>
                <a:spcPts val="2400"/>
              </a:spcAft>
            </a:pPr>
            <a:r>
              <a:rPr lang="en-US" dirty="0" smtClean="0">
                <a:latin typeface="Times New Roman"/>
                <a:cs typeface="Times New Roman"/>
              </a:rPr>
              <a:t>Legislative risk</a:t>
            </a:r>
          </a:p>
          <a:p>
            <a:pPr>
              <a:spcAft>
                <a:spcPts val="2400"/>
              </a:spcAft>
            </a:pPr>
            <a:r>
              <a:rPr lang="en-US" dirty="0" smtClean="0">
                <a:latin typeface="Times New Roman"/>
                <a:cs typeface="Times New Roman"/>
              </a:rPr>
              <a:t>Liquidity risk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r"/>
            <a:fld id="{D4C49B74-5DB2-4B03-B1D2-7F6A3C51C318}" type="slidenum">
              <a:rPr lang="en-US" smtClean="0"/>
              <a:pPr algn="r"/>
              <a:t>14</a:t>
            </a:fld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2101187" y="489880"/>
            <a:ext cx="431400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cap="all" dirty="0" smtClean="0">
                <a:solidFill>
                  <a:srgbClr val="000000"/>
                </a:solidFill>
                <a:latin typeface="Times New Roman"/>
                <a:cs typeface="Times New Roman"/>
              </a:rPr>
              <a:t>Additional Risk </a:t>
            </a:r>
            <a:r>
              <a:rPr lang="en-US" sz="2400" b="1" cap="all" dirty="0" err="1" smtClean="0">
                <a:solidFill>
                  <a:srgbClr val="000000"/>
                </a:solidFill>
                <a:latin typeface="Times New Roman"/>
                <a:cs typeface="Times New Roman"/>
              </a:rPr>
              <a:t>premia</a:t>
            </a:r>
            <a:endParaRPr lang="en-US" sz="2400" b="1" cap="all" dirty="0">
              <a:solidFill>
                <a:srgbClr val="000000"/>
              </a:solidFill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65358959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idx="1"/>
          </p:nvPr>
        </p:nvSpPr>
        <p:spPr>
          <a:xfrm>
            <a:off x="2150729" y="1259072"/>
            <a:ext cx="8977202" cy="3124201"/>
          </a:xfrm>
        </p:spPr>
        <p:txBody>
          <a:bodyPr/>
          <a:lstStyle/>
          <a:p>
            <a:pPr>
              <a:spcAft>
                <a:spcPts val="2400"/>
              </a:spcAft>
            </a:pPr>
            <a:r>
              <a:rPr lang="en-US" dirty="0" smtClean="0">
                <a:latin typeface="Times New Roman"/>
                <a:cs typeface="Times New Roman"/>
              </a:rPr>
              <a:t>Assessment of creditworthiness and collateral</a:t>
            </a:r>
          </a:p>
          <a:p>
            <a:pPr>
              <a:spcAft>
                <a:spcPts val="2400"/>
              </a:spcAft>
            </a:pPr>
            <a:r>
              <a:rPr lang="en-US" dirty="0" smtClean="0">
                <a:latin typeface="Times New Roman"/>
                <a:cs typeface="Times New Roman"/>
              </a:rPr>
              <a:t>Crucial for pricing, covenants, recourse vs. non-recourse</a:t>
            </a:r>
          </a:p>
          <a:p>
            <a:pPr>
              <a:spcAft>
                <a:spcPts val="2400"/>
              </a:spcAft>
            </a:pPr>
            <a:r>
              <a:rPr lang="en-US" dirty="0" smtClean="0">
                <a:latin typeface="Times New Roman"/>
                <a:cs typeface="Times New Roman"/>
              </a:rPr>
              <a:t>Borrower: financial statements and analysis, additional sureties</a:t>
            </a:r>
          </a:p>
          <a:p>
            <a:pPr>
              <a:spcAft>
                <a:spcPts val="2400"/>
              </a:spcAft>
            </a:pPr>
            <a:r>
              <a:rPr lang="en-US" dirty="0" smtClean="0">
                <a:latin typeface="Times New Roman"/>
                <a:cs typeface="Times New Roman"/>
              </a:rPr>
              <a:t>Collateral: appraisal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r"/>
            <a:fld id="{D4C49B74-5DB2-4B03-B1D2-7F6A3C51C318}" type="slidenum">
              <a:rPr lang="en-US" smtClean="0"/>
              <a:pPr algn="r"/>
              <a:t>15</a:t>
            </a:fld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2126335" y="326406"/>
            <a:ext cx="270473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cap="all" dirty="0" smtClean="0">
                <a:latin typeface="Times New Roman"/>
                <a:cs typeface="Times New Roman"/>
              </a:rPr>
              <a:t>Underwriting</a:t>
            </a:r>
          </a:p>
        </p:txBody>
      </p:sp>
    </p:spTree>
    <p:extLst>
      <p:ext uri="{BB962C8B-B14F-4D97-AF65-F5344CB8AC3E}">
        <p14:creationId xmlns:p14="http://schemas.microsoft.com/office/powerpoint/2010/main" val="173161068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idx="1"/>
          </p:nvPr>
        </p:nvSpPr>
        <p:spPr>
          <a:xfrm>
            <a:off x="2150729" y="1233922"/>
            <a:ext cx="8977202" cy="3896610"/>
          </a:xfrm>
        </p:spPr>
        <p:txBody>
          <a:bodyPr>
            <a:normAutofit/>
          </a:bodyPr>
          <a:lstStyle/>
          <a:p>
            <a:pPr>
              <a:spcAft>
                <a:spcPts val="2400"/>
              </a:spcAft>
            </a:pPr>
            <a:r>
              <a:rPr lang="en-US" dirty="0" smtClean="0">
                <a:latin typeface="Times New Roman"/>
                <a:cs typeface="Times New Roman"/>
              </a:rPr>
              <a:t>Different from residential </a:t>
            </a:r>
          </a:p>
          <a:p>
            <a:pPr>
              <a:spcAft>
                <a:spcPts val="2400"/>
              </a:spcAft>
            </a:pPr>
            <a:r>
              <a:rPr lang="en-US" dirty="0" smtClean="0">
                <a:latin typeface="Times New Roman"/>
                <a:cs typeface="Times New Roman"/>
              </a:rPr>
              <a:t>Loan to Value (LTV) ratio: 75 to 80% for first mortgage, dependent on property type and risk</a:t>
            </a:r>
          </a:p>
          <a:p>
            <a:pPr>
              <a:spcAft>
                <a:spcPts val="2400"/>
              </a:spcAft>
            </a:pPr>
            <a:r>
              <a:rPr lang="en-US" dirty="0" smtClean="0">
                <a:latin typeface="Times New Roman"/>
                <a:cs typeface="Times New Roman"/>
              </a:rPr>
              <a:t>Debt Coverage Ratio (DCR): =NOI/DS; usually 1.2 or higher; dependent on riskiness </a:t>
            </a:r>
          </a:p>
          <a:p>
            <a:pPr>
              <a:spcAft>
                <a:spcPts val="2400"/>
              </a:spcAft>
            </a:pPr>
            <a:r>
              <a:rPr lang="en-US" dirty="0" smtClean="0">
                <a:latin typeface="Times New Roman"/>
                <a:cs typeface="Times New Roman"/>
              </a:rPr>
              <a:t>Determine values for every year in DCF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r"/>
            <a:fld id="{D4C49B74-5DB2-4B03-B1D2-7F6A3C51C318}" type="slidenum">
              <a:rPr lang="en-US" smtClean="0"/>
              <a:pPr algn="r"/>
              <a:t>16</a:t>
            </a:fld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2126335" y="326406"/>
            <a:ext cx="421822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cap="all" dirty="0" smtClean="0">
                <a:latin typeface="Times New Roman"/>
                <a:cs typeface="Times New Roman"/>
              </a:rPr>
              <a:t>Underwriting Metrics</a:t>
            </a:r>
          </a:p>
        </p:txBody>
      </p:sp>
    </p:spTree>
    <p:extLst>
      <p:ext uri="{BB962C8B-B14F-4D97-AF65-F5344CB8AC3E}">
        <p14:creationId xmlns:p14="http://schemas.microsoft.com/office/powerpoint/2010/main" val="109110960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idx="1"/>
          </p:nvPr>
        </p:nvSpPr>
        <p:spPr>
          <a:xfrm>
            <a:off x="2150729" y="1233922"/>
            <a:ext cx="8977202" cy="5154094"/>
          </a:xfrm>
        </p:spPr>
        <p:txBody>
          <a:bodyPr>
            <a:noAutofit/>
          </a:bodyPr>
          <a:lstStyle/>
          <a:p>
            <a:pPr>
              <a:lnSpc>
                <a:spcPct val="50000"/>
              </a:lnSpc>
              <a:spcAft>
                <a:spcPts val="2400"/>
              </a:spcAft>
            </a:pPr>
            <a:r>
              <a:rPr lang="en-US" dirty="0" smtClean="0">
                <a:latin typeface="Times New Roman"/>
                <a:cs typeface="Times New Roman"/>
              </a:rPr>
              <a:t>Ensure same level of riskiness as during initial pricing (often fixed!)</a:t>
            </a:r>
          </a:p>
          <a:p>
            <a:pPr>
              <a:lnSpc>
                <a:spcPct val="50000"/>
              </a:lnSpc>
              <a:spcAft>
                <a:spcPts val="2400"/>
              </a:spcAft>
            </a:pPr>
            <a:r>
              <a:rPr lang="en-US" dirty="0" smtClean="0">
                <a:latin typeface="Times New Roman"/>
                <a:cs typeface="Times New Roman"/>
              </a:rPr>
              <a:t>E.g. </a:t>
            </a:r>
          </a:p>
          <a:p>
            <a:pPr lvl="1">
              <a:lnSpc>
                <a:spcPct val="50000"/>
              </a:lnSpc>
              <a:spcAft>
                <a:spcPts val="2400"/>
              </a:spcAft>
            </a:pPr>
            <a:r>
              <a:rPr lang="en-US" sz="2400" dirty="0" smtClean="0">
                <a:latin typeface="Times New Roman"/>
                <a:cs typeface="Times New Roman"/>
              </a:rPr>
              <a:t>DCR at a certain level (technical default)</a:t>
            </a:r>
          </a:p>
          <a:p>
            <a:pPr lvl="1">
              <a:lnSpc>
                <a:spcPct val="50000"/>
              </a:lnSpc>
              <a:spcAft>
                <a:spcPts val="2400"/>
              </a:spcAft>
            </a:pPr>
            <a:r>
              <a:rPr lang="en-US" sz="2400" dirty="0" smtClean="0">
                <a:latin typeface="Times New Roman"/>
                <a:cs typeface="Times New Roman"/>
              </a:rPr>
              <a:t>New lease or lease modification approvals</a:t>
            </a:r>
          </a:p>
          <a:p>
            <a:pPr lvl="1">
              <a:lnSpc>
                <a:spcPct val="50000"/>
              </a:lnSpc>
              <a:spcAft>
                <a:spcPts val="2400"/>
              </a:spcAft>
            </a:pPr>
            <a:r>
              <a:rPr lang="en-US" sz="2400" dirty="0" smtClean="0">
                <a:latin typeface="Times New Roman"/>
                <a:cs typeface="Times New Roman"/>
              </a:rPr>
              <a:t>Construction </a:t>
            </a:r>
          </a:p>
          <a:p>
            <a:pPr lvl="1">
              <a:lnSpc>
                <a:spcPct val="50000"/>
              </a:lnSpc>
              <a:spcAft>
                <a:spcPts val="2400"/>
              </a:spcAft>
            </a:pPr>
            <a:r>
              <a:rPr lang="en-US" sz="2400" dirty="0" smtClean="0">
                <a:latin typeface="Times New Roman"/>
                <a:cs typeface="Times New Roman"/>
              </a:rPr>
              <a:t>Periodic provision of financial statements</a:t>
            </a:r>
          </a:p>
          <a:p>
            <a:pPr lvl="1">
              <a:lnSpc>
                <a:spcPct val="50000"/>
              </a:lnSpc>
              <a:spcAft>
                <a:spcPts val="2400"/>
              </a:spcAft>
            </a:pPr>
            <a:r>
              <a:rPr lang="en-US" sz="2400" dirty="0" smtClean="0">
                <a:latin typeface="Times New Roman"/>
                <a:cs typeface="Times New Roman"/>
              </a:rPr>
              <a:t>Annual appraisal</a:t>
            </a:r>
          </a:p>
          <a:p>
            <a:pPr lvl="1">
              <a:lnSpc>
                <a:spcPct val="50000"/>
              </a:lnSpc>
              <a:spcAft>
                <a:spcPts val="2400"/>
              </a:spcAft>
            </a:pPr>
            <a:r>
              <a:rPr lang="en-US" sz="2400" dirty="0" smtClean="0">
                <a:latin typeface="Times New Roman"/>
                <a:cs typeface="Times New Roman"/>
              </a:rPr>
              <a:t>Lawsuit notification</a:t>
            </a:r>
          </a:p>
          <a:p>
            <a:pPr lvl="1">
              <a:lnSpc>
                <a:spcPct val="50000"/>
              </a:lnSpc>
              <a:spcAft>
                <a:spcPts val="2400"/>
              </a:spcAft>
            </a:pPr>
            <a:r>
              <a:rPr lang="en-US" sz="2400" dirty="0" smtClean="0">
                <a:latin typeface="Times New Roman"/>
                <a:cs typeface="Times New Roman"/>
              </a:rPr>
              <a:t>CAPEX notification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r"/>
            <a:fld id="{D4C49B74-5DB2-4B03-B1D2-7F6A3C51C318}" type="slidenum">
              <a:rPr lang="en-US" smtClean="0"/>
              <a:pPr algn="r"/>
              <a:t>17</a:t>
            </a:fld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2126335" y="326406"/>
            <a:ext cx="211713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cap="all" dirty="0" smtClean="0">
                <a:latin typeface="Times New Roman"/>
                <a:cs typeface="Times New Roman"/>
              </a:rPr>
              <a:t>Covenants</a:t>
            </a:r>
          </a:p>
        </p:txBody>
      </p:sp>
    </p:spTree>
    <p:extLst>
      <p:ext uri="{BB962C8B-B14F-4D97-AF65-F5344CB8AC3E}">
        <p14:creationId xmlns:p14="http://schemas.microsoft.com/office/powerpoint/2010/main" val="193700214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2011829" y="1368518"/>
            <a:ext cx="9826688" cy="4191000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 lnSpcReduction="10000"/>
          </a:bodyPr>
          <a:lstStyle/>
          <a:p>
            <a:pPr eaLnBrk="1" hangingPunct="1">
              <a:lnSpc>
                <a:spcPct val="80000"/>
              </a:lnSpc>
              <a:spcAft>
                <a:spcPts val="3000"/>
              </a:spcAft>
            </a:pPr>
            <a:r>
              <a:rPr lang="en-US" sz="2800" dirty="0" smtClean="0">
                <a:latin typeface="Times New Roman"/>
                <a:ea typeface="Times New Roman" pitchFamily="-107" charset="0"/>
                <a:cs typeface="Times New Roman"/>
              </a:rPr>
              <a:t>Loan </a:t>
            </a:r>
            <a:r>
              <a:rPr lang="en-US" sz="2800" dirty="0" smtClean="0">
                <a:latin typeface="Times New Roman"/>
                <a:ea typeface="Times New Roman" pitchFamily="-107" charset="0"/>
                <a:cs typeface="Times New Roman"/>
              </a:rPr>
              <a:t>amount </a:t>
            </a:r>
            <a:r>
              <a:rPr lang="mr-IN" sz="2800" dirty="0" smtClean="0">
                <a:latin typeface="Times New Roman"/>
                <a:ea typeface="Times New Roman" pitchFamily="-107" charset="0"/>
                <a:cs typeface="Times New Roman"/>
              </a:rPr>
              <a:t>–</a:t>
            </a:r>
            <a:r>
              <a:rPr lang="en-US" sz="2800" dirty="0" smtClean="0">
                <a:latin typeface="Times New Roman"/>
                <a:ea typeface="Times New Roman" pitchFamily="-107" charset="0"/>
                <a:cs typeface="Times New Roman"/>
              </a:rPr>
              <a:t> present value</a:t>
            </a:r>
            <a:endParaRPr lang="en-US" sz="2800" dirty="0" smtClean="0">
              <a:latin typeface="Times New Roman"/>
              <a:ea typeface="Times New Roman" pitchFamily="-107" charset="0"/>
              <a:cs typeface="Times New Roman"/>
            </a:endParaRPr>
          </a:p>
          <a:p>
            <a:pPr eaLnBrk="1" hangingPunct="1">
              <a:lnSpc>
                <a:spcPct val="80000"/>
              </a:lnSpc>
              <a:spcAft>
                <a:spcPts val="3000"/>
              </a:spcAft>
            </a:pPr>
            <a:r>
              <a:rPr lang="en-US" sz="2800" dirty="0" smtClean="0">
                <a:latin typeface="Times New Roman"/>
                <a:ea typeface="Times New Roman" pitchFamily="-107" charset="0"/>
                <a:cs typeface="Times New Roman"/>
              </a:rPr>
              <a:t>Maturity</a:t>
            </a:r>
          </a:p>
          <a:p>
            <a:pPr eaLnBrk="1" hangingPunct="1">
              <a:lnSpc>
                <a:spcPct val="80000"/>
              </a:lnSpc>
              <a:spcAft>
                <a:spcPts val="3000"/>
              </a:spcAft>
            </a:pPr>
            <a:r>
              <a:rPr lang="en-US" sz="2800" dirty="0" smtClean="0">
                <a:latin typeface="Times New Roman"/>
                <a:ea typeface="Times New Roman" pitchFamily="-107" charset="0"/>
                <a:cs typeface="Times New Roman"/>
              </a:rPr>
              <a:t>Interest rate</a:t>
            </a:r>
          </a:p>
          <a:p>
            <a:pPr eaLnBrk="1" hangingPunct="1">
              <a:lnSpc>
                <a:spcPct val="80000"/>
              </a:lnSpc>
              <a:spcAft>
                <a:spcPts val="3000"/>
              </a:spcAft>
            </a:pPr>
            <a:r>
              <a:rPr lang="en-US" sz="2800" dirty="0" smtClean="0">
                <a:latin typeface="Times New Roman"/>
                <a:ea typeface="Times New Roman" pitchFamily="-107" charset="0"/>
                <a:cs typeface="Times New Roman"/>
              </a:rPr>
              <a:t>Periodic payments</a:t>
            </a:r>
          </a:p>
          <a:p>
            <a:pPr eaLnBrk="1" hangingPunct="1">
              <a:lnSpc>
                <a:spcPct val="80000"/>
              </a:lnSpc>
              <a:spcAft>
                <a:spcPts val="3000"/>
              </a:spcAft>
            </a:pPr>
            <a:r>
              <a:rPr lang="en-US" sz="2800" dirty="0" smtClean="0">
                <a:latin typeface="Times New Roman"/>
                <a:ea typeface="Times New Roman" pitchFamily="-107" charset="0"/>
                <a:cs typeface="Times New Roman"/>
              </a:rPr>
              <a:t>Accrual </a:t>
            </a:r>
            <a:r>
              <a:rPr lang="en-US" sz="2800" dirty="0" smtClean="0">
                <a:latin typeface="Times New Roman"/>
                <a:ea typeface="Times New Roman" pitchFamily="-107" charset="0"/>
                <a:cs typeface="Times New Roman"/>
              </a:rPr>
              <a:t>rate(interest payment) </a:t>
            </a:r>
            <a:r>
              <a:rPr lang="en-US" sz="2800" dirty="0" smtClean="0">
                <a:latin typeface="Times New Roman"/>
                <a:ea typeface="Times New Roman" pitchFamily="-107" charset="0"/>
                <a:cs typeface="Times New Roman"/>
              </a:rPr>
              <a:t>and pay </a:t>
            </a:r>
            <a:r>
              <a:rPr lang="en-US" sz="2800" smtClean="0">
                <a:latin typeface="Times New Roman"/>
                <a:ea typeface="Times New Roman" pitchFamily="-107" charset="0"/>
                <a:cs typeface="Times New Roman"/>
              </a:rPr>
              <a:t>rate (overall </a:t>
            </a:r>
            <a:r>
              <a:rPr lang="en-US" sz="2800" dirty="0" smtClean="0">
                <a:latin typeface="Times New Roman"/>
                <a:ea typeface="Times New Roman" pitchFamily="-107" charset="0"/>
                <a:cs typeface="Times New Roman"/>
              </a:rPr>
              <a:t>mortgage payment)</a:t>
            </a:r>
            <a:endParaRPr lang="en-US" sz="2800" dirty="0" smtClean="0">
              <a:latin typeface="Times New Roman"/>
              <a:ea typeface="Times New Roman" pitchFamily="-107" charset="0"/>
              <a:cs typeface="Times New Roman"/>
            </a:endParaRPr>
          </a:p>
          <a:p>
            <a:pPr eaLnBrk="1" hangingPunct="1">
              <a:lnSpc>
                <a:spcPct val="80000"/>
              </a:lnSpc>
              <a:spcAft>
                <a:spcPts val="3000"/>
              </a:spcAft>
            </a:pPr>
            <a:endParaRPr lang="en-US" sz="2800" dirty="0" smtClean="0">
              <a:latin typeface="Times New Roman" pitchFamily="-107" charset="0"/>
              <a:ea typeface="Times New Roman" pitchFamily="-107" charset="0"/>
              <a:cs typeface="Times New Roman" pitchFamily="-107" charset="0"/>
            </a:endParaRPr>
          </a:p>
          <a:p>
            <a:pPr eaLnBrk="1" hangingPunct="1">
              <a:lnSpc>
                <a:spcPct val="80000"/>
              </a:lnSpc>
              <a:spcAft>
                <a:spcPts val="3000"/>
              </a:spcAft>
            </a:pPr>
            <a:endParaRPr lang="en-US" sz="2800" dirty="0" smtClean="0">
              <a:latin typeface="Times New Roman" pitchFamily="-107" charset="0"/>
              <a:ea typeface="Times New Roman" pitchFamily="-107" charset="0"/>
              <a:cs typeface="Times New Roman" pitchFamily="-107" charset="0"/>
            </a:endParaRPr>
          </a:p>
          <a:p>
            <a:pPr eaLnBrk="1" hangingPunct="1">
              <a:lnSpc>
                <a:spcPct val="80000"/>
              </a:lnSpc>
              <a:spcAft>
                <a:spcPts val="3000"/>
              </a:spcAft>
            </a:pPr>
            <a:endParaRPr lang="en-US" sz="2800" dirty="0" smtClean="0">
              <a:latin typeface="Times New Roman" pitchFamily="-107" charset="0"/>
              <a:ea typeface="Times New Roman" pitchFamily="-107" charset="0"/>
              <a:cs typeface="Times New Roman" pitchFamily="-107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126335" y="565328"/>
            <a:ext cx="258436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cap="all" dirty="0" smtClean="0">
                <a:solidFill>
                  <a:srgbClr val="000000"/>
                </a:solidFill>
                <a:latin typeface="Times New Roman"/>
                <a:cs typeface="Times New Roman"/>
              </a:rPr>
              <a:t>Terminology</a:t>
            </a:r>
            <a:endParaRPr lang="en-US" sz="2400" b="1" cap="all" dirty="0">
              <a:solidFill>
                <a:srgbClr val="000000"/>
              </a:solidFill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177068633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24995" y="1271647"/>
            <a:ext cx="9378028" cy="3124201"/>
          </a:xfrm>
        </p:spPr>
        <p:txBody>
          <a:bodyPr/>
          <a:lstStyle/>
          <a:p>
            <a:pPr>
              <a:lnSpc>
                <a:spcPct val="140000"/>
              </a:lnSpc>
            </a:pPr>
            <a:r>
              <a:rPr lang="en-US" dirty="0" smtClean="0">
                <a:latin typeface="Times New Roman"/>
                <a:cs typeface="Times New Roman"/>
              </a:rPr>
              <a:t>No amortization of the loan</a:t>
            </a:r>
          </a:p>
          <a:p>
            <a:pPr>
              <a:lnSpc>
                <a:spcPct val="140000"/>
              </a:lnSpc>
            </a:pPr>
            <a:r>
              <a:rPr lang="en-US" dirty="0" smtClean="0">
                <a:latin typeface="Times New Roman"/>
                <a:cs typeface="Times New Roman"/>
              </a:rPr>
              <a:t>Interest as a percentage of mortgage amount</a:t>
            </a:r>
          </a:p>
          <a:p>
            <a:pPr>
              <a:lnSpc>
                <a:spcPct val="140000"/>
              </a:lnSpc>
            </a:pPr>
            <a:r>
              <a:rPr lang="en-US" dirty="0" smtClean="0">
                <a:latin typeface="Times New Roman"/>
                <a:cs typeface="Times New Roman"/>
              </a:rPr>
              <a:t>Pay rate = accrual rate</a:t>
            </a:r>
          </a:p>
          <a:p>
            <a:pPr>
              <a:lnSpc>
                <a:spcPct val="140000"/>
              </a:lnSpc>
            </a:pPr>
            <a:r>
              <a:rPr lang="en-US" dirty="0" smtClean="0">
                <a:latin typeface="Times New Roman"/>
                <a:cs typeface="Times New Roman"/>
              </a:rPr>
              <a:t>Example</a:t>
            </a:r>
            <a:endParaRPr lang="en-US" dirty="0">
              <a:latin typeface="Times New Roman"/>
              <a:cs typeface="Times New Roman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2DA471-8F43-DF45-A36C-2078B7A8A4EB}" type="slidenum">
              <a:rPr lang="en-US" smtClean="0"/>
              <a:pPr/>
              <a:t>19</a:t>
            </a:fld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2063466" y="502454"/>
            <a:ext cx="266220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cap="all" dirty="0" smtClean="0">
                <a:solidFill>
                  <a:srgbClr val="000000"/>
                </a:solidFill>
                <a:latin typeface="Times New Roman"/>
                <a:cs typeface="Times New Roman"/>
              </a:rPr>
              <a:t>Interest only</a:t>
            </a:r>
            <a:endParaRPr lang="en-US" sz="2400" b="1" cap="all" dirty="0">
              <a:solidFill>
                <a:srgbClr val="000000"/>
              </a:solidFill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104387376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12421" y="1334522"/>
            <a:ext cx="9390602" cy="3124201"/>
          </a:xfrm>
        </p:spPr>
        <p:txBody>
          <a:bodyPr/>
          <a:lstStyle/>
          <a:p>
            <a:pPr>
              <a:spcAft>
                <a:spcPts val="1800"/>
              </a:spcAft>
            </a:pPr>
            <a:r>
              <a:rPr lang="en-US" dirty="0" smtClean="0">
                <a:latin typeface="Times New Roman"/>
                <a:cs typeface="Times New Roman"/>
              </a:rPr>
              <a:t>Constant Payment Mortgage (CPM)</a:t>
            </a:r>
          </a:p>
          <a:p>
            <a:pPr lvl="1">
              <a:spcAft>
                <a:spcPts val="1800"/>
              </a:spcAft>
            </a:pPr>
            <a:r>
              <a:rPr lang="en-US" sz="2400" dirty="0" smtClean="0">
                <a:latin typeface="Times New Roman"/>
                <a:cs typeface="Times New Roman"/>
              </a:rPr>
              <a:t>Fully amortized</a:t>
            </a:r>
          </a:p>
          <a:p>
            <a:pPr lvl="1">
              <a:spcAft>
                <a:spcPts val="1800"/>
              </a:spcAft>
            </a:pPr>
            <a:r>
              <a:rPr lang="en-US" sz="2400" dirty="0" smtClean="0">
                <a:latin typeface="Times New Roman"/>
                <a:cs typeface="Times New Roman"/>
              </a:rPr>
              <a:t>Partially amortized</a:t>
            </a:r>
          </a:p>
          <a:p>
            <a:pPr lvl="1">
              <a:spcAft>
                <a:spcPts val="1800"/>
              </a:spcAft>
            </a:pPr>
            <a:r>
              <a:rPr lang="en-US" sz="2400" dirty="0" smtClean="0">
                <a:latin typeface="Times New Roman"/>
                <a:cs typeface="Times New Roman"/>
              </a:rPr>
              <a:t>Negatively amortized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2DA471-8F43-DF45-A36C-2078B7A8A4EB}" type="slidenum">
              <a:rPr lang="en-US" smtClean="0"/>
              <a:pPr/>
              <a:t>20</a:t>
            </a:fld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2113761" y="540180"/>
            <a:ext cx="398137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cap="all" dirty="0" smtClean="0">
                <a:solidFill>
                  <a:srgbClr val="000000"/>
                </a:solidFill>
                <a:latin typeface="Times New Roman"/>
                <a:cs typeface="Times New Roman"/>
              </a:rPr>
              <a:t>Fixed Rate Mortgage</a:t>
            </a:r>
            <a:endParaRPr lang="en-US" sz="2400" b="1" cap="all" dirty="0">
              <a:solidFill>
                <a:srgbClr val="000000"/>
              </a:solidFill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397648488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63308" y="1586022"/>
            <a:ext cx="9239715" cy="3124201"/>
          </a:xfrm>
        </p:spPr>
        <p:txBody>
          <a:bodyPr>
            <a:normAutofit fontScale="92500" lnSpcReduction="10000"/>
          </a:bodyPr>
          <a:lstStyle/>
          <a:p>
            <a:pPr>
              <a:spcAft>
                <a:spcPts val="2400"/>
              </a:spcAft>
            </a:pPr>
            <a:r>
              <a:rPr lang="en-US" dirty="0" smtClean="0">
                <a:latin typeface="Times New Roman"/>
                <a:cs typeface="Times New Roman"/>
              </a:rPr>
              <a:t>CPM use in residential, multi-family or retail</a:t>
            </a:r>
          </a:p>
          <a:p>
            <a:pPr>
              <a:spcAft>
                <a:spcPts val="2400"/>
              </a:spcAft>
            </a:pPr>
            <a:r>
              <a:rPr lang="en-US" dirty="0" smtClean="0">
                <a:latin typeface="Times New Roman"/>
                <a:cs typeface="Times New Roman"/>
              </a:rPr>
              <a:t>Pay rate &gt; accrual rate</a:t>
            </a:r>
          </a:p>
          <a:p>
            <a:pPr>
              <a:spcAft>
                <a:spcPts val="2400"/>
              </a:spcAft>
            </a:pPr>
            <a:r>
              <a:rPr lang="en-US" dirty="0" smtClean="0">
                <a:latin typeface="Times New Roman"/>
                <a:cs typeface="Times New Roman"/>
              </a:rPr>
              <a:t>Periodical repayment of mortgage principal</a:t>
            </a:r>
          </a:p>
          <a:p>
            <a:pPr>
              <a:spcAft>
                <a:spcPts val="2400"/>
              </a:spcAft>
            </a:pPr>
            <a:r>
              <a:rPr lang="en-US" dirty="0" smtClean="0">
                <a:latin typeface="Times New Roman"/>
                <a:cs typeface="Times New Roman"/>
              </a:rPr>
              <a:t>Calculation of PMT (Excel and financial calculator)</a:t>
            </a:r>
          </a:p>
          <a:p>
            <a:pPr>
              <a:spcAft>
                <a:spcPts val="2400"/>
              </a:spcAft>
            </a:pPr>
            <a:r>
              <a:rPr lang="en-US" dirty="0" smtClean="0">
                <a:latin typeface="Times New Roman"/>
                <a:cs typeface="Times New Roman"/>
              </a:rPr>
              <a:t>Example amortization schedule</a:t>
            </a:r>
            <a:endParaRPr lang="en-US" dirty="0">
              <a:latin typeface="Times New Roman"/>
              <a:cs typeface="Times New Roman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2DA471-8F43-DF45-A36C-2078B7A8A4EB}" type="slidenum">
              <a:rPr lang="en-US" smtClean="0"/>
              <a:pPr/>
              <a:t>21</a:t>
            </a:fld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2402961" y="703652"/>
            <a:ext cx="316955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cap="all" dirty="0" smtClean="0">
                <a:solidFill>
                  <a:srgbClr val="000000"/>
                </a:solidFill>
                <a:latin typeface="Times New Roman"/>
                <a:cs typeface="Times New Roman"/>
              </a:rPr>
              <a:t>Fully amortized </a:t>
            </a:r>
            <a:endParaRPr lang="en-US" sz="2400" b="1" cap="all" dirty="0">
              <a:solidFill>
                <a:srgbClr val="000000"/>
              </a:solidFill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250369587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338752" y="1271647"/>
            <a:ext cx="9164271" cy="3846310"/>
          </a:xfrm>
        </p:spPr>
        <p:txBody>
          <a:bodyPr>
            <a:noAutofit/>
          </a:bodyPr>
          <a:lstStyle/>
          <a:p>
            <a:pPr>
              <a:lnSpc>
                <a:spcPct val="140000"/>
              </a:lnSpc>
            </a:pPr>
            <a:r>
              <a:rPr lang="en-US" dirty="0" smtClean="0">
                <a:latin typeface="Times New Roman"/>
                <a:cs typeface="Times New Roman"/>
              </a:rPr>
              <a:t>In cases of </a:t>
            </a:r>
          </a:p>
          <a:p>
            <a:pPr lvl="1">
              <a:lnSpc>
                <a:spcPct val="140000"/>
              </a:lnSpc>
            </a:pPr>
            <a:r>
              <a:rPr lang="en-US" sz="2400" dirty="0" smtClean="0">
                <a:latin typeface="Times New Roman"/>
                <a:cs typeface="Times New Roman"/>
              </a:rPr>
              <a:t>Lower payments than a fully amortized mortgage</a:t>
            </a:r>
          </a:p>
          <a:p>
            <a:pPr lvl="1">
              <a:lnSpc>
                <a:spcPct val="140000"/>
              </a:lnSpc>
            </a:pPr>
            <a:r>
              <a:rPr lang="en-US" sz="2400" dirty="0" smtClean="0">
                <a:latin typeface="Times New Roman"/>
                <a:cs typeface="Times New Roman"/>
              </a:rPr>
              <a:t>Outstanding balance at maturity (e.g. balloon payment)</a:t>
            </a:r>
          </a:p>
          <a:p>
            <a:pPr lvl="1">
              <a:lnSpc>
                <a:spcPct val="140000"/>
              </a:lnSpc>
            </a:pPr>
            <a:r>
              <a:rPr lang="en-US" sz="2400" dirty="0" smtClean="0">
                <a:latin typeface="Times New Roman"/>
                <a:cs typeface="Times New Roman"/>
              </a:rPr>
              <a:t>Pay rate &gt; accrual rate, but less than full amortization rate</a:t>
            </a:r>
          </a:p>
          <a:p>
            <a:pPr lvl="1">
              <a:lnSpc>
                <a:spcPct val="140000"/>
              </a:lnSpc>
            </a:pPr>
            <a:r>
              <a:rPr lang="en-US" sz="2400" dirty="0" smtClean="0">
                <a:latin typeface="Times New Roman"/>
                <a:cs typeface="Times New Roman"/>
              </a:rPr>
              <a:t>Example </a:t>
            </a:r>
            <a:endParaRPr lang="en-US" sz="2400" dirty="0">
              <a:latin typeface="Times New Roman"/>
              <a:cs typeface="Times New Roman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2DA471-8F43-DF45-A36C-2078B7A8A4EB}" type="slidenum">
              <a:rPr lang="en-US" smtClean="0"/>
              <a:pPr/>
              <a:t>22</a:t>
            </a:fld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2314944" y="540179"/>
            <a:ext cx="390548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cap="all" dirty="0" smtClean="0">
                <a:solidFill>
                  <a:srgbClr val="000000"/>
                </a:solidFill>
                <a:latin typeface="Times New Roman"/>
                <a:cs typeface="Times New Roman"/>
              </a:rPr>
              <a:t>Partially amortized</a:t>
            </a:r>
            <a:endParaRPr lang="en-US" sz="2400" b="1" cap="all" dirty="0">
              <a:solidFill>
                <a:srgbClr val="000000"/>
              </a:solidFill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107362777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38160" y="1271647"/>
            <a:ext cx="9264863" cy="3783436"/>
          </a:xfrm>
        </p:spPr>
        <p:txBody>
          <a:bodyPr>
            <a:normAutofit/>
          </a:bodyPr>
          <a:lstStyle/>
          <a:p>
            <a:r>
              <a:rPr lang="en-US" dirty="0" smtClean="0">
                <a:latin typeface="Times New Roman"/>
                <a:cs typeface="Times New Roman"/>
              </a:rPr>
              <a:t>In case where</a:t>
            </a:r>
          </a:p>
          <a:p>
            <a:pPr lvl="1">
              <a:spcAft>
                <a:spcPts val="1800"/>
              </a:spcAft>
            </a:pPr>
            <a:r>
              <a:rPr lang="en-US" sz="2400" dirty="0" smtClean="0">
                <a:latin typeface="Times New Roman"/>
                <a:cs typeface="Times New Roman"/>
              </a:rPr>
              <a:t>Loan balance at maturity will be greater than initial balance</a:t>
            </a:r>
          </a:p>
          <a:p>
            <a:pPr lvl="1">
              <a:spcAft>
                <a:spcPts val="1800"/>
              </a:spcAft>
            </a:pPr>
            <a:r>
              <a:rPr lang="en-US" sz="2400" dirty="0" smtClean="0">
                <a:latin typeface="Times New Roman"/>
                <a:cs typeface="Times New Roman"/>
              </a:rPr>
              <a:t>Lower payments than periodic interest</a:t>
            </a:r>
          </a:p>
          <a:p>
            <a:pPr lvl="1">
              <a:spcAft>
                <a:spcPts val="1800"/>
              </a:spcAft>
            </a:pPr>
            <a:r>
              <a:rPr lang="en-US" sz="2400" dirty="0" smtClean="0">
                <a:latin typeface="Times New Roman"/>
                <a:cs typeface="Times New Roman"/>
              </a:rPr>
              <a:t>Pay rate &lt; accrual rate</a:t>
            </a:r>
          </a:p>
          <a:p>
            <a:pPr lvl="1">
              <a:spcAft>
                <a:spcPts val="1800"/>
              </a:spcAft>
            </a:pPr>
            <a:r>
              <a:rPr lang="en-US" sz="2400" dirty="0" smtClean="0">
                <a:latin typeface="Times New Roman"/>
                <a:cs typeface="Times New Roman"/>
              </a:rPr>
              <a:t>Example</a:t>
            </a:r>
            <a:endParaRPr lang="en-US" sz="2400" dirty="0">
              <a:latin typeface="Times New Roman"/>
              <a:cs typeface="Times New Roman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2DA471-8F43-DF45-A36C-2078B7A8A4EB}" type="slidenum">
              <a:rPr lang="en-US" smtClean="0"/>
              <a:pPr/>
              <a:t>23</a:t>
            </a:fld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2340093" y="515028"/>
            <a:ext cx="434370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cap="all" dirty="0" smtClean="0">
                <a:solidFill>
                  <a:srgbClr val="000000"/>
                </a:solidFill>
                <a:latin typeface="Times New Roman"/>
                <a:cs typeface="Times New Roman"/>
              </a:rPr>
              <a:t>Negative amortization</a:t>
            </a:r>
            <a:endParaRPr lang="en-US" sz="2400" b="1" cap="all" dirty="0">
              <a:solidFill>
                <a:srgbClr val="000000"/>
              </a:solidFill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64895591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75290" y="1271647"/>
            <a:ext cx="9327733" cy="3124201"/>
          </a:xfrm>
        </p:spPr>
        <p:txBody>
          <a:bodyPr/>
          <a:lstStyle/>
          <a:p>
            <a:pPr>
              <a:lnSpc>
                <a:spcPct val="140000"/>
              </a:lnSpc>
              <a:spcAft>
                <a:spcPts val="1200"/>
              </a:spcAft>
            </a:pPr>
            <a:r>
              <a:rPr lang="en-US" dirty="0" smtClean="0">
                <a:latin typeface="Times New Roman"/>
                <a:cs typeface="Times New Roman"/>
              </a:rPr>
              <a:t>Different monthly payments</a:t>
            </a:r>
          </a:p>
          <a:p>
            <a:pPr>
              <a:lnSpc>
                <a:spcPct val="140000"/>
              </a:lnSpc>
              <a:spcAft>
                <a:spcPts val="1200"/>
              </a:spcAft>
            </a:pPr>
            <a:r>
              <a:rPr lang="en-US" dirty="0" smtClean="0">
                <a:latin typeface="Times New Roman"/>
                <a:cs typeface="Times New Roman"/>
              </a:rPr>
              <a:t>Different outstanding balances</a:t>
            </a:r>
          </a:p>
          <a:p>
            <a:pPr>
              <a:lnSpc>
                <a:spcPct val="140000"/>
              </a:lnSpc>
              <a:spcAft>
                <a:spcPts val="1200"/>
              </a:spcAft>
            </a:pPr>
            <a:r>
              <a:rPr lang="en-US" dirty="0" smtClean="0">
                <a:latin typeface="Times New Roman"/>
                <a:cs typeface="Times New Roman"/>
              </a:rPr>
              <a:t>Different levels of risk</a:t>
            </a:r>
            <a:endParaRPr lang="en-US" dirty="0">
              <a:latin typeface="Times New Roman"/>
              <a:cs typeface="Times New Roman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2DA471-8F43-DF45-A36C-2078B7A8A4EB}" type="slidenum">
              <a:rPr lang="en-US" smtClean="0"/>
              <a:pPr/>
              <a:t>24</a:t>
            </a:fld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2063465" y="590478"/>
            <a:ext cx="643893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cap="all" dirty="0" smtClean="0">
                <a:solidFill>
                  <a:srgbClr val="000000"/>
                </a:solidFill>
                <a:latin typeface="Times New Roman"/>
                <a:cs typeface="Times New Roman"/>
              </a:rPr>
              <a:t>Different amortization schedules</a:t>
            </a:r>
            <a:endParaRPr lang="en-US" sz="2400" b="1" cap="all" dirty="0">
              <a:solidFill>
                <a:srgbClr val="000000"/>
              </a:solidFill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289795221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301030" y="1271647"/>
            <a:ext cx="9201993" cy="4185831"/>
          </a:xfrm>
        </p:spPr>
        <p:txBody>
          <a:bodyPr>
            <a:normAutofit fontScale="77500" lnSpcReduction="20000"/>
          </a:bodyPr>
          <a:lstStyle/>
          <a:p>
            <a:pPr>
              <a:lnSpc>
                <a:spcPct val="140000"/>
              </a:lnSpc>
              <a:spcAft>
                <a:spcPts val="1800"/>
              </a:spcAft>
            </a:pPr>
            <a:r>
              <a:rPr lang="en-US" sz="3400" dirty="0" smtClean="0">
                <a:latin typeface="Times New Roman"/>
                <a:cs typeface="Times New Roman"/>
              </a:rPr>
              <a:t>Maturity is usually 25 to 30 years</a:t>
            </a:r>
          </a:p>
          <a:p>
            <a:pPr>
              <a:lnSpc>
                <a:spcPct val="140000"/>
              </a:lnSpc>
              <a:spcAft>
                <a:spcPts val="1800"/>
              </a:spcAft>
            </a:pPr>
            <a:r>
              <a:rPr lang="en-US" sz="3400" dirty="0" smtClean="0">
                <a:latin typeface="Times New Roman"/>
                <a:cs typeface="Times New Roman"/>
              </a:rPr>
              <a:t>Mortgages are usually repaid between 10 and 15 years. </a:t>
            </a:r>
          </a:p>
          <a:p>
            <a:pPr>
              <a:lnSpc>
                <a:spcPct val="140000"/>
              </a:lnSpc>
              <a:spcAft>
                <a:spcPts val="1800"/>
              </a:spcAft>
            </a:pPr>
            <a:r>
              <a:rPr lang="en-US" sz="3400" dirty="0" smtClean="0">
                <a:latin typeface="Times New Roman"/>
                <a:cs typeface="Times New Roman"/>
              </a:rPr>
              <a:t>Approach 1: Amortization schedule</a:t>
            </a:r>
          </a:p>
          <a:p>
            <a:pPr>
              <a:lnSpc>
                <a:spcPct val="140000"/>
              </a:lnSpc>
              <a:spcAft>
                <a:spcPts val="1800"/>
              </a:spcAft>
            </a:pPr>
            <a:r>
              <a:rPr lang="en-US" sz="3400" dirty="0" smtClean="0">
                <a:latin typeface="Times New Roman"/>
                <a:cs typeface="Times New Roman"/>
              </a:rPr>
              <a:t>Approach 2: PV of outstanding </a:t>
            </a:r>
            <a:r>
              <a:rPr lang="en-US" sz="3400" dirty="0" err="1" smtClean="0">
                <a:latin typeface="Times New Roman"/>
                <a:cs typeface="Times New Roman"/>
              </a:rPr>
              <a:t>PMTs</a:t>
            </a:r>
            <a:endParaRPr lang="en-US" sz="3400" dirty="0" smtClean="0">
              <a:latin typeface="Times New Roman"/>
              <a:cs typeface="Times New Roman"/>
            </a:endParaRPr>
          </a:p>
          <a:p>
            <a:pPr>
              <a:lnSpc>
                <a:spcPct val="140000"/>
              </a:lnSpc>
              <a:spcAft>
                <a:spcPts val="1800"/>
              </a:spcAft>
            </a:pPr>
            <a:r>
              <a:rPr lang="en-US" sz="3400" dirty="0" smtClean="0">
                <a:latin typeface="Times New Roman"/>
                <a:cs typeface="Times New Roman"/>
              </a:rPr>
              <a:t>Approach 3: FV </a:t>
            </a:r>
          </a:p>
          <a:p>
            <a:pPr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2DA471-8F43-DF45-A36C-2078B7A8A4EB}" type="slidenum">
              <a:rPr lang="en-US" smtClean="0"/>
              <a:pPr/>
              <a:t>25</a:t>
            </a:fld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2302370" y="427005"/>
            <a:ext cx="614197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cap="all" dirty="0" smtClean="0">
                <a:solidFill>
                  <a:srgbClr val="000000"/>
                </a:solidFill>
                <a:latin typeface="Times New Roman"/>
                <a:cs typeface="Times New Roman"/>
              </a:rPr>
              <a:t>Determining mortgage balances</a:t>
            </a:r>
            <a:endParaRPr lang="en-US" sz="2400" b="1" cap="all" dirty="0">
              <a:solidFill>
                <a:srgbClr val="000000"/>
              </a:solidFill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197974827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087273" y="1271647"/>
            <a:ext cx="9415750" cy="3124201"/>
          </a:xfrm>
        </p:spPr>
        <p:txBody>
          <a:bodyPr/>
          <a:lstStyle/>
          <a:p>
            <a:pPr>
              <a:lnSpc>
                <a:spcPct val="150000"/>
              </a:lnSpc>
            </a:pPr>
            <a:r>
              <a:rPr lang="en-US" dirty="0" smtClean="0">
                <a:latin typeface="Times New Roman"/>
                <a:cs typeface="Times New Roman"/>
              </a:rPr>
              <a:t>How much interest has been paid to date?</a:t>
            </a:r>
          </a:p>
          <a:p>
            <a:pPr>
              <a:lnSpc>
                <a:spcPct val="150000"/>
              </a:lnSpc>
            </a:pPr>
            <a:r>
              <a:rPr lang="en-US" dirty="0" smtClean="0">
                <a:latin typeface="Times New Roman"/>
                <a:cs typeface="Times New Roman"/>
              </a:rPr>
              <a:t>Example (Excel)</a:t>
            </a:r>
            <a:endParaRPr lang="en-US" dirty="0">
              <a:latin typeface="Times New Roman"/>
              <a:cs typeface="Times New Roman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2DA471-8F43-DF45-A36C-2078B7A8A4EB}" type="slidenum">
              <a:rPr lang="en-US" smtClean="0"/>
              <a:pPr/>
              <a:t>26</a:t>
            </a:fld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2239500" y="590477"/>
            <a:ext cx="56858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cap="all" dirty="0" smtClean="0">
                <a:solidFill>
                  <a:srgbClr val="000000"/>
                </a:solidFill>
                <a:latin typeface="Times New Roman"/>
                <a:cs typeface="Times New Roman"/>
              </a:rPr>
              <a:t>Determining accrued interest</a:t>
            </a:r>
            <a:endParaRPr lang="en-US" sz="2400" b="1" cap="all" dirty="0">
              <a:solidFill>
                <a:srgbClr val="000000"/>
              </a:solidFill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78888363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8456" y="1271647"/>
            <a:ext cx="9214567" cy="4739124"/>
          </a:xfrm>
        </p:spPr>
        <p:txBody>
          <a:bodyPr>
            <a:noAutofit/>
          </a:bodyPr>
          <a:lstStyle/>
          <a:p>
            <a:r>
              <a:rPr lang="en-US" dirty="0" smtClean="0">
                <a:latin typeface="Times New Roman"/>
                <a:cs typeface="Times New Roman"/>
              </a:rPr>
              <a:t>Additional finance charges</a:t>
            </a:r>
          </a:p>
          <a:p>
            <a:r>
              <a:rPr lang="en-US" dirty="0" smtClean="0">
                <a:latin typeface="Times New Roman"/>
                <a:cs typeface="Times New Roman"/>
              </a:rPr>
              <a:t>Part of cost of borrowing</a:t>
            </a:r>
          </a:p>
          <a:p>
            <a:r>
              <a:rPr lang="en-US" dirty="0" smtClean="0">
                <a:latin typeface="Times New Roman"/>
                <a:cs typeface="Times New Roman"/>
              </a:rPr>
              <a:t>Loan origination versus loan discount fees</a:t>
            </a:r>
          </a:p>
          <a:p>
            <a:pPr lvl="1"/>
            <a:r>
              <a:rPr lang="en-US" sz="2400" dirty="0" smtClean="0">
                <a:latin typeface="Times New Roman"/>
                <a:cs typeface="Times New Roman"/>
              </a:rPr>
              <a:t>Why? </a:t>
            </a:r>
          </a:p>
          <a:p>
            <a:pPr lvl="1"/>
            <a:r>
              <a:rPr lang="en-US" sz="2400" dirty="0" smtClean="0">
                <a:latin typeface="Times New Roman"/>
                <a:cs typeface="Times New Roman"/>
              </a:rPr>
              <a:t>Sticky mortgage rates</a:t>
            </a:r>
          </a:p>
          <a:p>
            <a:pPr lvl="1"/>
            <a:r>
              <a:rPr lang="en-US" sz="2400" dirty="0" smtClean="0">
                <a:latin typeface="Times New Roman"/>
                <a:cs typeface="Times New Roman"/>
              </a:rPr>
              <a:t>MBS</a:t>
            </a:r>
          </a:p>
          <a:p>
            <a:pPr lvl="1"/>
            <a:r>
              <a:rPr lang="en-US" sz="2400" dirty="0" smtClean="0">
                <a:latin typeface="Times New Roman"/>
                <a:cs typeface="Times New Roman"/>
              </a:rPr>
              <a:t>Offset decline in mortgage rates</a:t>
            </a:r>
          </a:p>
          <a:p>
            <a:pPr lvl="1"/>
            <a:r>
              <a:rPr lang="en-US" sz="2400" dirty="0" smtClean="0">
                <a:latin typeface="Times New Roman"/>
                <a:cs typeface="Times New Roman"/>
              </a:rPr>
              <a:t>Compensate for risk</a:t>
            </a:r>
            <a:endParaRPr lang="en-US" sz="2400" dirty="0">
              <a:latin typeface="Times New Roman"/>
              <a:cs typeface="Times New Roman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2DA471-8F43-DF45-A36C-2078B7A8A4EB}" type="slidenum">
              <a:rPr lang="en-US" smtClean="0"/>
              <a:pPr/>
              <a:t>27</a:t>
            </a:fld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2352666" y="552753"/>
            <a:ext cx="269046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cap="all" dirty="0" smtClean="0">
                <a:solidFill>
                  <a:srgbClr val="000000"/>
                </a:solidFill>
                <a:latin typeface="Times New Roman"/>
                <a:cs typeface="Times New Roman"/>
              </a:rPr>
              <a:t>Closing costs</a:t>
            </a:r>
            <a:endParaRPr lang="en-US" sz="2400" b="1" cap="all" dirty="0">
              <a:solidFill>
                <a:srgbClr val="000000"/>
              </a:solidFill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273051076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389047" y="1271647"/>
            <a:ext cx="9113976" cy="3124201"/>
          </a:xfrm>
        </p:spPr>
        <p:txBody>
          <a:bodyPr/>
          <a:lstStyle/>
          <a:p>
            <a:r>
              <a:rPr lang="en-US" dirty="0" smtClean="0">
                <a:latin typeface="Times New Roman"/>
                <a:cs typeface="Times New Roman"/>
              </a:rPr>
              <a:t>Buy down interest rate for upfront payment</a:t>
            </a:r>
          </a:p>
          <a:p>
            <a:r>
              <a:rPr lang="en-US" dirty="0">
                <a:latin typeface="Times New Roman"/>
                <a:cs typeface="Times New Roman"/>
              </a:rPr>
              <a:t>Lower PV, full </a:t>
            </a:r>
            <a:r>
              <a:rPr lang="en-US" dirty="0" smtClean="0">
                <a:latin typeface="Times New Roman"/>
                <a:cs typeface="Times New Roman"/>
              </a:rPr>
              <a:t>DS</a:t>
            </a:r>
          </a:p>
          <a:p>
            <a:r>
              <a:rPr lang="en-US" dirty="0" smtClean="0">
                <a:latin typeface="Times New Roman"/>
                <a:cs typeface="Times New Roman"/>
              </a:rPr>
              <a:t>When useful?</a:t>
            </a:r>
          </a:p>
          <a:p>
            <a:pPr>
              <a:lnSpc>
                <a:spcPct val="130000"/>
              </a:lnSpc>
            </a:pPr>
            <a:r>
              <a:rPr lang="en-US" dirty="0">
                <a:latin typeface="Times New Roman"/>
                <a:cs typeface="Times New Roman"/>
              </a:rPr>
              <a:t>How do points affect interest rate effectively paid?</a:t>
            </a:r>
          </a:p>
          <a:p>
            <a:pPr>
              <a:lnSpc>
                <a:spcPct val="130000"/>
              </a:lnSpc>
            </a:pPr>
            <a:r>
              <a:rPr lang="en-US" dirty="0">
                <a:latin typeface="Times New Roman"/>
                <a:cs typeface="Times New Roman"/>
              </a:rPr>
              <a:t>Example</a:t>
            </a:r>
          </a:p>
          <a:p>
            <a:endParaRPr lang="en-US" dirty="0"/>
          </a:p>
          <a:p>
            <a:endParaRPr lang="en-US" dirty="0">
              <a:latin typeface="Times New Roman"/>
              <a:cs typeface="Times New Roman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352666" y="552753"/>
            <a:ext cx="302664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cap="all" dirty="0" smtClean="0">
                <a:solidFill>
                  <a:srgbClr val="000000"/>
                </a:solidFill>
                <a:latin typeface="Times New Roman"/>
                <a:cs typeface="Times New Roman"/>
              </a:rPr>
              <a:t>Discount Points</a:t>
            </a:r>
            <a:endParaRPr lang="en-US" sz="2400" b="1" cap="all" dirty="0">
              <a:solidFill>
                <a:srgbClr val="000000"/>
              </a:solidFill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136593487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12421" y="1271647"/>
            <a:ext cx="9390602" cy="4500202"/>
          </a:xfrm>
        </p:spPr>
        <p:txBody>
          <a:bodyPr>
            <a:normAutofit/>
          </a:bodyPr>
          <a:lstStyle/>
          <a:p>
            <a:pPr>
              <a:lnSpc>
                <a:spcPct val="110000"/>
              </a:lnSpc>
              <a:spcAft>
                <a:spcPts val="1200"/>
              </a:spcAft>
            </a:pPr>
            <a:r>
              <a:rPr lang="en-US" dirty="0" smtClean="0">
                <a:latin typeface="Times New Roman"/>
                <a:cs typeface="Times New Roman"/>
              </a:rPr>
              <a:t>Repayment before loan maturity</a:t>
            </a:r>
          </a:p>
          <a:p>
            <a:pPr>
              <a:lnSpc>
                <a:spcPct val="110000"/>
              </a:lnSpc>
              <a:spcAft>
                <a:spcPts val="1200"/>
              </a:spcAft>
            </a:pPr>
            <a:r>
              <a:rPr lang="en-US" dirty="0" smtClean="0">
                <a:latin typeface="Times New Roman"/>
                <a:cs typeface="Times New Roman"/>
              </a:rPr>
              <a:t>Determine outstanding loan balance</a:t>
            </a:r>
          </a:p>
          <a:p>
            <a:pPr>
              <a:lnSpc>
                <a:spcPct val="110000"/>
              </a:lnSpc>
              <a:spcAft>
                <a:spcPts val="1200"/>
              </a:spcAft>
            </a:pPr>
            <a:r>
              <a:rPr lang="en-US" dirty="0" smtClean="0">
                <a:latin typeface="Times New Roman"/>
                <a:cs typeface="Times New Roman"/>
              </a:rPr>
              <a:t>Effective interest rate?</a:t>
            </a:r>
          </a:p>
          <a:p>
            <a:pPr>
              <a:lnSpc>
                <a:spcPct val="110000"/>
              </a:lnSpc>
              <a:spcAft>
                <a:spcPts val="1200"/>
              </a:spcAft>
            </a:pPr>
            <a:r>
              <a:rPr lang="en-US" dirty="0" smtClean="0">
                <a:latin typeface="Times New Roman"/>
                <a:cs typeface="Times New Roman"/>
              </a:rPr>
              <a:t>Prepayment penalty </a:t>
            </a:r>
          </a:p>
          <a:p>
            <a:pPr lvl="1">
              <a:lnSpc>
                <a:spcPct val="110000"/>
              </a:lnSpc>
              <a:spcAft>
                <a:spcPts val="1200"/>
              </a:spcAft>
            </a:pPr>
            <a:r>
              <a:rPr lang="en-US" dirty="0" smtClean="0">
                <a:latin typeface="Times New Roman"/>
                <a:cs typeface="Times New Roman"/>
              </a:rPr>
              <a:t>Why?</a:t>
            </a:r>
          </a:p>
          <a:p>
            <a:pPr lvl="1">
              <a:lnSpc>
                <a:spcPct val="110000"/>
              </a:lnSpc>
              <a:spcAft>
                <a:spcPts val="1200"/>
              </a:spcAft>
            </a:pPr>
            <a:r>
              <a:rPr lang="en-US" dirty="0" smtClean="0">
                <a:latin typeface="Times New Roman"/>
                <a:cs typeface="Times New Roman"/>
              </a:rPr>
              <a:t>Effective interest rate?</a:t>
            </a:r>
            <a:endParaRPr lang="en-US" dirty="0">
              <a:latin typeface="Times New Roman"/>
              <a:cs typeface="Times New Roman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2DA471-8F43-DF45-A36C-2078B7A8A4EB}" type="slidenum">
              <a:rPr lang="en-US" smtClean="0"/>
              <a:pPr/>
              <a:t>29</a:t>
            </a:fld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2201778" y="489879"/>
            <a:ext cx="229942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cap="all" dirty="0" err="1" smtClean="0">
                <a:solidFill>
                  <a:srgbClr val="000000"/>
                </a:solidFill>
                <a:latin typeface="Times New Roman"/>
                <a:cs typeface="Times New Roman"/>
              </a:rPr>
              <a:t>PRepayment</a:t>
            </a:r>
            <a:endParaRPr lang="en-US" sz="2400" b="1" cap="all" dirty="0">
              <a:solidFill>
                <a:srgbClr val="000000"/>
              </a:solidFill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121269764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087273" y="1271647"/>
            <a:ext cx="9415750" cy="3124201"/>
          </a:xfrm>
        </p:spPr>
        <p:txBody>
          <a:bodyPr>
            <a:normAutofit/>
          </a:bodyPr>
          <a:lstStyle/>
          <a:p>
            <a:pPr>
              <a:lnSpc>
                <a:spcPct val="140000"/>
              </a:lnSpc>
            </a:pPr>
            <a:r>
              <a:rPr lang="en-US" dirty="0" smtClean="0">
                <a:latin typeface="Times New Roman"/>
                <a:cs typeface="Times New Roman"/>
              </a:rPr>
              <a:t>Effective interest rate = contract interest rate if no financing costs</a:t>
            </a:r>
          </a:p>
          <a:p>
            <a:pPr>
              <a:lnSpc>
                <a:spcPct val="140000"/>
              </a:lnSpc>
            </a:pPr>
            <a:r>
              <a:rPr lang="en-US" dirty="0" smtClean="0">
                <a:latin typeface="Times New Roman"/>
                <a:cs typeface="Times New Roman"/>
              </a:rPr>
              <a:t>If financing costs and discount points</a:t>
            </a:r>
          </a:p>
          <a:p>
            <a:pPr lvl="1">
              <a:lnSpc>
                <a:spcPct val="140000"/>
              </a:lnSpc>
            </a:pPr>
            <a:r>
              <a:rPr lang="en-US" sz="2400" dirty="0" smtClean="0">
                <a:latin typeface="Times New Roman"/>
                <a:cs typeface="Times New Roman"/>
              </a:rPr>
              <a:t>Effective yield &gt; contract rate</a:t>
            </a:r>
          </a:p>
          <a:p>
            <a:pPr lvl="1">
              <a:lnSpc>
                <a:spcPct val="140000"/>
              </a:lnSpc>
            </a:pPr>
            <a:r>
              <a:rPr lang="en-US" sz="2400" dirty="0" smtClean="0">
                <a:latin typeface="Times New Roman"/>
                <a:cs typeface="Times New Roman"/>
              </a:rPr>
              <a:t>Effective yield higher if earlier repayment and prepayment penalty</a:t>
            </a:r>
            <a:endParaRPr lang="en-US" sz="2400" dirty="0">
              <a:latin typeface="Times New Roman"/>
              <a:cs typeface="Times New Roman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2DA471-8F43-DF45-A36C-2078B7A8A4EB}" type="slidenum">
              <a:rPr lang="en-US" smtClean="0"/>
              <a:pPr/>
              <a:t>30</a:t>
            </a:fld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2138910" y="427004"/>
            <a:ext cx="363888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cap="all" dirty="0" smtClean="0">
                <a:solidFill>
                  <a:srgbClr val="000000"/>
                </a:solidFill>
                <a:latin typeface="Times New Roman"/>
                <a:cs typeface="Times New Roman"/>
              </a:rPr>
              <a:t>Yield and maturity</a:t>
            </a:r>
            <a:endParaRPr lang="en-US" sz="2400" b="1" cap="all" dirty="0">
              <a:solidFill>
                <a:srgbClr val="000000"/>
              </a:solidFill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893156456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63308" y="1271647"/>
            <a:ext cx="9239715" cy="3884035"/>
          </a:xfrm>
        </p:spPr>
        <p:txBody>
          <a:bodyPr>
            <a:normAutofit/>
          </a:bodyPr>
          <a:lstStyle/>
          <a:p>
            <a:pPr>
              <a:lnSpc>
                <a:spcPct val="120000"/>
              </a:lnSpc>
            </a:pPr>
            <a:r>
              <a:rPr lang="en-US" dirty="0" smtClean="0">
                <a:latin typeface="Times New Roman"/>
                <a:cs typeface="Times New Roman"/>
              </a:rPr>
              <a:t>Maturity to calculate PMT &gt; maturity of loan</a:t>
            </a:r>
          </a:p>
          <a:p>
            <a:pPr>
              <a:lnSpc>
                <a:spcPct val="120000"/>
              </a:lnSpc>
            </a:pPr>
            <a:r>
              <a:rPr lang="en-US" dirty="0" smtClean="0">
                <a:latin typeface="Times New Roman"/>
                <a:cs typeface="Times New Roman"/>
              </a:rPr>
              <a:t>Advantage:</a:t>
            </a:r>
          </a:p>
          <a:p>
            <a:pPr lvl="1">
              <a:lnSpc>
                <a:spcPct val="120000"/>
              </a:lnSpc>
            </a:pPr>
            <a:r>
              <a:rPr lang="en-US" sz="2400" dirty="0" smtClean="0">
                <a:latin typeface="Times New Roman"/>
                <a:cs typeface="Times New Roman"/>
              </a:rPr>
              <a:t>Keep PMT low</a:t>
            </a:r>
          </a:p>
          <a:p>
            <a:pPr lvl="1">
              <a:lnSpc>
                <a:spcPct val="120000"/>
              </a:lnSpc>
            </a:pPr>
            <a:r>
              <a:rPr lang="en-US" sz="2400" dirty="0" smtClean="0">
                <a:latin typeface="Times New Roman"/>
                <a:cs typeface="Times New Roman"/>
              </a:rPr>
              <a:t>Keep maturity low</a:t>
            </a:r>
          </a:p>
          <a:p>
            <a:pPr lvl="1">
              <a:lnSpc>
                <a:spcPct val="120000"/>
              </a:lnSpc>
            </a:pPr>
            <a:r>
              <a:rPr lang="en-US" sz="2400" dirty="0" smtClean="0">
                <a:latin typeface="Times New Roman"/>
                <a:cs typeface="Times New Roman"/>
              </a:rPr>
              <a:t>Partial amortization</a:t>
            </a:r>
          </a:p>
          <a:p>
            <a:pPr lvl="1">
              <a:lnSpc>
                <a:spcPct val="120000"/>
              </a:lnSpc>
            </a:pPr>
            <a:r>
              <a:rPr lang="en-US" sz="2400" dirty="0" smtClean="0">
                <a:latin typeface="Times New Roman"/>
                <a:cs typeface="Times New Roman"/>
              </a:rPr>
              <a:t>Example</a:t>
            </a:r>
            <a:endParaRPr lang="en-US" sz="2400" dirty="0">
              <a:latin typeface="Times New Roman"/>
              <a:cs typeface="Times New Roman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2DA471-8F43-DF45-A36C-2078B7A8A4EB}" type="slidenum">
              <a:rPr lang="en-US" smtClean="0"/>
              <a:pPr/>
              <a:t>31</a:t>
            </a:fld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2277222" y="540179"/>
            <a:ext cx="30152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cap="all" dirty="0" smtClean="0">
                <a:solidFill>
                  <a:srgbClr val="000000"/>
                </a:solidFill>
                <a:latin typeface="Times New Roman"/>
                <a:cs typeface="Times New Roman"/>
              </a:rPr>
              <a:t>Callable loans</a:t>
            </a:r>
            <a:endParaRPr lang="en-US" sz="2400" b="1" cap="all" dirty="0">
              <a:solidFill>
                <a:srgbClr val="000000"/>
              </a:solidFill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202152106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401621" y="1271647"/>
            <a:ext cx="9101402" cy="3946909"/>
          </a:xfrm>
        </p:spPr>
        <p:txBody>
          <a:bodyPr>
            <a:normAutofit/>
          </a:bodyPr>
          <a:lstStyle/>
          <a:p>
            <a:pPr>
              <a:lnSpc>
                <a:spcPct val="140000"/>
              </a:lnSpc>
            </a:pPr>
            <a:r>
              <a:rPr lang="en-US" dirty="0" smtClean="0">
                <a:latin typeface="Times New Roman"/>
                <a:cs typeface="Times New Roman"/>
              </a:rPr>
              <a:t>Annual income component:</a:t>
            </a:r>
          </a:p>
          <a:p>
            <a:pPr lvl="1">
              <a:lnSpc>
                <a:spcPct val="140000"/>
              </a:lnSpc>
            </a:pPr>
            <a:r>
              <a:rPr lang="en-US" sz="2400" dirty="0" smtClean="0">
                <a:latin typeface="Times New Roman"/>
                <a:cs typeface="Times New Roman"/>
              </a:rPr>
              <a:t>Debt service and CAPEX =&gt; BTCF </a:t>
            </a:r>
          </a:p>
          <a:p>
            <a:pPr lvl="1">
              <a:lnSpc>
                <a:spcPct val="140000"/>
              </a:lnSpc>
            </a:pPr>
            <a:r>
              <a:rPr lang="en-US" sz="2400" dirty="0" smtClean="0">
                <a:latin typeface="Times New Roman"/>
                <a:cs typeface="Times New Roman"/>
              </a:rPr>
              <a:t>Taxes =&gt; ATCF</a:t>
            </a:r>
          </a:p>
          <a:p>
            <a:pPr>
              <a:lnSpc>
                <a:spcPct val="140000"/>
              </a:lnSpc>
            </a:pPr>
            <a:r>
              <a:rPr lang="en-US" dirty="0" smtClean="0">
                <a:latin typeface="Times New Roman"/>
                <a:cs typeface="Times New Roman"/>
              </a:rPr>
              <a:t>Equity reversion</a:t>
            </a:r>
          </a:p>
          <a:p>
            <a:pPr lvl="1">
              <a:lnSpc>
                <a:spcPct val="140000"/>
              </a:lnSpc>
            </a:pPr>
            <a:r>
              <a:rPr lang="en-US" sz="2400" dirty="0" smtClean="0">
                <a:latin typeface="Times New Roman"/>
                <a:cs typeface="Times New Roman"/>
              </a:rPr>
              <a:t>BTER and ATER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2DA471-8F43-DF45-A36C-2078B7A8A4EB}" type="slidenum">
              <a:rPr lang="en-US" smtClean="0"/>
              <a:pPr/>
              <a:t>32</a:t>
            </a:fld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2314943" y="401856"/>
            <a:ext cx="503334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cap="all" dirty="0" smtClean="0">
                <a:solidFill>
                  <a:srgbClr val="000000"/>
                </a:solidFill>
                <a:latin typeface="Times New Roman"/>
                <a:cs typeface="Times New Roman"/>
              </a:rPr>
              <a:t>FRM in Investment Analysis</a:t>
            </a:r>
            <a:endParaRPr lang="en-US" sz="2400" b="1" cap="all" dirty="0">
              <a:solidFill>
                <a:srgbClr val="000000"/>
              </a:solidFill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779272827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2464491" y="1368518"/>
            <a:ext cx="9374026" cy="4191000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pPr eaLnBrk="1" hangingPunct="1">
              <a:lnSpc>
                <a:spcPct val="80000"/>
              </a:lnSpc>
              <a:spcAft>
                <a:spcPts val="3000"/>
              </a:spcAft>
            </a:pPr>
            <a:r>
              <a:rPr lang="en-US" sz="2800" dirty="0" smtClean="0">
                <a:latin typeface="Times New Roman" pitchFamily="-107" charset="0"/>
                <a:ea typeface="Times New Roman" pitchFamily="-107" charset="0"/>
                <a:cs typeface="Times New Roman" pitchFamily="-107" charset="0"/>
              </a:rPr>
              <a:t>Risks a lender faces with FRM?</a:t>
            </a:r>
          </a:p>
          <a:p>
            <a:pPr eaLnBrk="1" hangingPunct="1">
              <a:lnSpc>
                <a:spcPct val="80000"/>
              </a:lnSpc>
              <a:spcAft>
                <a:spcPts val="3000"/>
              </a:spcAft>
            </a:pPr>
            <a:endParaRPr lang="en-US" sz="2800" dirty="0" smtClean="0">
              <a:latin typeface="Times New Roman" pitchFamily="-107" charset="0"/>
              <a:ea typeface="Times New Roman" pitchFamily="-107" charset="0"/>
              <a:cs typeface="Times New Roman" pitchFamily="-107" charset="0"/>
            </a:endParaRPr>
          </a:p>
          <a:p>
            <a:pPr eaLnBrk="1" hangingPunct="1">
              <a:lnSpc>
                <a:spcPct val="80000"/>
              </a:lnSpc>
              <a:spcAft>
                <a:spcPts val="3000"/>
              </a:spcAft>
            </a:pPr>
            <a:endParaRPr lang="en-US" sz="2800" dirty="0" smtClean="0">
              <a:latin typeface="Times New Roman" pitchFamily="-107" charset="0"/>
              <a:ea typeface="Times New Roman" pitchFamily="-107" charset="0"/>
              <a:cs typeface="Times New Roman" pitchFamily="-107" charset="0"/>
            </a:endParaRPr>
          </a:p>
          <a:p>
            <a:pPr eaLnBrk="1" hangingPunct="1">
              <a:lnSpc>
                <a:spcPct val="80000"/>
              </a:lnSpc>
              <a:spcAft>
                <a:spcPts val="3000"/>
              </a:spcAft>
            </a:pPr>
            <a:endParaRPr lang="en-US" sz="2800" dirty="0" smtClean="0">
              <a:latin typeface="Times New Roman" pitchFamily="-107" charset="0"/>
              <a:ea typeface="Times New Roman" pitchFamily="-107" charset="0"/>
              <a:cs typeface="Times New Roman" pitchFamily="-107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654441" y="376706"/>
            <a:ext cx="296682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cap="all" dirty="0" smtClean="0">
                <a:solidFill>
                  <a:srgbClr val="000000"/>
                </a:solidFill>
                <a:latin typeface="Times New Roman"/>
                <a:cs typeface="Times New Roman"/>
              </a:rPr>
              <a:t>Issues with FRM</a:t>
            </a:r>
            <a:endParaRPr lang="en-US" sz="2400" b="1" cap="all" dirty="0">
              <a:solidFill>
                <a:srgbClr val="000000"/>
              </a:solidFill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4220345731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451917" y="1271647"/>
            <a:ext cx="9051106" cy="3934334"/>
          </a:xfrm>
        </p:spPr>
        <p:txBody>
          <a:bodyPr>
            <a:normAutofit/>
          </a:bodyPr>
          <a:lstStyle/>
          <a:p>
            <a:pPr>
              <a:lnSpc>
                <a:spcPct val="130000"/>
              </a:lnSpc>
              <a:spcAft>
                <a:spcPts val="2400"/>
              </a:spcAft>
            </a:pPr>
            <a:r>
              <a:rPr lang="en-US" dirty="0" smtClean="0">
                <a:latin typeface="Times New Roman"/>
                <a:cs typeface="Times New Roman"/>
              </a:rPr>
              <a:t>Inflation risk</a:t>
            </a:r>
          </a:p>
          <a:p>
            <a:pPr>
              <a:lnSpc>
                <a:spcPct val="130000"/>
              </a:lnSpc>
              <a:spcAft>
                <a:spcPts val="2400"/>
              </a:spcAft>
            </a:pPr>
            <a:r>
              <a:rPr lang="en-US" dirty="0" smtClean="0">
                <a:latin typeface="Times New Roman"/>
                <a:cs typeface="Times New Roman"/>
              </a:rPr>
              <a:t>PLAM accounts for varying levels of price index</a:t>
            </a:r>
          </a:p>
          <a:p>
            <a:pPr>
              <a:lnSpc>
                <a:spcPct val="130000"/>
              </a:lnSpc>
              <a:spcAft>
                <a:spcPts val="2400"/>
              </a:spcAft>
            </a:pPr>
            <a:r>
              <a:rPr lang="en-US" dirty="0" smtClean="0">
                <a:latin typeface="Times New Roman"/>
                <a:cs typeface="Times New Roman"/>
              </a:rPr>
              <a:t>Adjustment loan balance for inflation</a:t>
            </a:r>
          </a:p>
          <a:p>
            <a:pPr>
              <a:lnSpc>
                <a:spcPct val="130000"/>
              </a:lnSpc>
              <a:spcAft>
                <a:spcPts val="2400"/>
              </a:spcAft>
            </a:pPr>
            <a:r>
              <a:rPr lang="en-US" dirty="0" smtClean="0">
                <a:latin typeface="Times New Roman"/>
                <a:cs typeface="Times New Roman"/>
              </a:rPr>
              <a:t>Example</a:t>
            </a:r>
          </a:p>
          <a:p>
            <a:pPr>
              <a:lnSpc>
                <a:spcPct val="130000"/>
              </a:lnSpc>
              <a:buNone/>
            </a:pPr>
            <a:endParaRPr lang="en-US" dirty="0">
              <a:latin typeface="Times New Roman"/>
              <a:cs typeface="Times New Roman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2DA471-8F43-DF45-A36C-2078B7A8A4EB}" type="slidenum">
              <a:rPr lang="en-US" smtClean="0"/>
              <a:pPr/>
              <a:t>34</a:t>
            </a:fld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2402963" y="427005"/>
            <a:ext cx="109071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cap="all" dirty="0" smtClean="0">
                <a:solidFill>
                  <a:srgbClr val="000000"/>
                </a:solidFill>
                <a:latin typeface="Times New Roman"/>
                <a:cs typeface="Times New Roman"/>
              </a:rPr>
              <a:t>PLAM</a:t>
            </a:r>
            <a:endParaRPr lang="en-US" sz="2400" b="1" cap="all" dirty="0">
              <a:solidFill>
                <a:srgbClr val="000000"/>
              </a:solidFill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2033150116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50143" y="1108172"/>
            <a:ext cx="9440898" cy="5003195"/>
          </a:xfrm>
        </p:spPr>
        <p:txBody>
          <a:bodyPr>
            <a:noAutofit/>
          </a:bodyPr>
          <a:lstStyle/>
          <a:p>
            <a:r>
              <a:rPr lang="en-US" dirty="0" smtClean="0">
                <a:latin typeface="Times New Roman"/>
                <a:cs typeface="Times New Roman"/>
              </a:rPr>
              <a:t>Increasing payments due to</a:t>
            </a:r>
          </a:p>
          <a:p>
            <a:pPr lvl="1"/>
            <a:r>
              <a:rPr lang="en-US" sz="2400" dirty="0" smtClean="0">
                <a:latin typeface="Times New Roman"/>
                <a:cs typeface="Times New Roman"/>
              </a:rPr>
              <a:t>Inflation adjustment</a:t>
            </a:r>
          </a:p>
          <a:p>
            <a:pPr lvl="1"/>
            <a:r>
              <a:rPr lang="en-US" sz="2400" dirty="0" smtClean="0">
                <a:latin typeface="Times New Roman"/>
                <a:cs typeface="Times New Roman"/>
              </a:rPr>
              <a:t>Shorter remaining mortgage life</a:t>
            </a:r>
          </a:p>
          <a:p>
            <a:pPr lvl="1">
              <a:buNone/>
            </a:pPr>
            <a:endParaRPr lang="en-US" sz="2400" dirty="0" smtClean="0">
              <a:latin typeface="Times New Roman"/>
              <a:cs typeface="Times New Roman"/>
            </a:endParaRPr>
          </a:p>
          <a:p>
            <a:pPr marL="285750" lvl="1">
              <a:buSzPct val="145000"/>
              <a:buFont typeface="Wingdings" panose="05000000000000000000" pitchFamily="2" charset="2"/>
              <a:buChar char="§"/>
            </a:pPr>
            <a:r>
              <a:rPr lang="en-US" sz="2400" dirty="0">
                <a:latin typeface="Times New Roman"/>
                <a:cs typeface="Times New Roman"/>
              </a:rPr>
              <a:t>Problems:</a:t>
            </a:r>
          </a:p>
          <a:p>
            <a:pPr lvl="1"/>
            <a:r>
              <a:rPr lang="en-US" sz="2400" dirty="0">
                <a:latin typeface="Times New Roman"/>
                <a:cs typeface="Times New Roman"/>
              </a:rPr>
              <a:t>Loan balance increases</a:t>
            </a:r>
          </a:p>
          <a:p>
            <a:pPr lvl="1"/>
            <a:r>
              <a:rPr lang="en-US" sz="2400" dirty="0">
                <a:latin typeface="Times New Roman"/>
                <a:cs typeface="Times New Roman"/>
              </a:rPr>
              <a:t>CPI affected by other goods too</a:t>
            </a:r>
          </a:p>
          <a:p>
            <a:pPr lvl="1"/>
            <a:r>
              <a:rPr lang="en-US" sz="2400" dirty="0">
                <a:latin typeface="Times New Roman"/>
                <a:cs typeface="Times New Roman"/>
              </a:rPr>
              <a:t>Development of loan balance versus property values</a:t>
            </a:r>
          </a:p>
          <a:p>
            <a:pPr lvl="1">
              <a:buNone/>
            </a:pPr>
            <a:endParaRPr lang="en-US" sz="2400" dirty="0">
              <a:latin typeface="Times New Roman"/>
              <a:cs typeface="Times New Roman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2DA471-8F43-DF45-A36C-2078B7A8A4EB}" type="slidenum">
              <a:rPr lang="en-US" smtClean="0"/>
              <a:pPr/>
              <a:t>35</a:t>
            </a:fld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2277223" y="364131"/>
            <a:ext cx="109071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cap="all" dirty="0" err="1" smtClean="0">
                <a:solidFill>
                  <a:srgbClr val="000000"/>
                </a:solidFill>
                <a:latin typeface="Times New Roman"/>
                <a:cs typeface="Times New Roman"/>
              </a:rPr>
              <a:t>PlAM</a:t>
            </a:r>
            <a:endParaRPr lang="en-US" sz="2400" b="1" cap="all" dirty="0">
              <a:solidFill>
                <a:srgbClr val="000000"/>
              </a:solidFill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2927443270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75882" y="1271647"/>
            <a:ext cx="9227141" cy="3124201"/>
          </a:xfrm>
        </p:spPr>
        <p:txBody>
          <a:bodyPr>
            <a:normAutofit/>
          </a:bodyPr>
          <a:lstStyle/>
          <a:p>
            <a:pPr>
              <a:spcAft>
                <a:spcPts val="1800"/>
              </a:spcAft>
            </a:pPr>
            <a:r>
              <a:rPr lang="en-US" dirty="0" smtClean="0">
                <a:latin typeface="Times New Roman"/>
                <a:cs typeface="Times New Roman"/>
              </a:rPr>
              <a:t>Higher default risk due to property values? </a:t>
            </a:r>
          </a:p>
          <a:p>
            <a:pPr>
              <a:spcAft>
                <a:spcPts val="1800"/>
              </a:spcAft>
            </a:pPr>
            <a:r>
              <a:rPr lang="en-US" dirty="0" smtClean="0">
                <a:latin typeface="Times New Roman"/>
                <a:cs typeface="Times New Roman"/>
              </a:rPr>
              <a:t>Lenders have to account for in underwriting</a:t>
            </a:r>
          </a:p>
          <a:p>
            <a:pPr lvl="1">
              <a:spcAft>
                <a:spcPts val="1800"/>
              </a:spcAft>
            </a:pPr>
            <a:r>
              <a:rPr lang="en-US" sz="2400" dirty="0" smtClean="0">
                <a:latin typeface="Times New Roman"/>
                <a:cs typeface="Times New Roman"/>
              </a:rPr>
              <a:t>E.g. down payments, property market forecasts</a:t>
            </a:r>
          </a:p>
          <a:p>
            <a:pPr lvl="1">
              <a:spcAft>
                <a:spcPts val="1800"/>
              </a:spcAft>
            </a:pPr>
            <a:r>
              <a:rPr lang="en-US" sz="2400" dirty="0" smtClean="0">
                <a:latin typeface="Times New Roman"/>
                <a:cs typeface="Times New Roman"/>
              </a:rPr>
              <a:t>CPI appropriate index?</a:t>
            </a:r>
            <a:endParaRPr lang="en-US" sz="2400" dirty="0">
              <a:latin typeface="Times New Roman"/>
              <a:cs typeface="Times New Roman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2DA471-8F43-DF45-A36C-2078B7A8A4EB}" type="slidenum">
              <a:rPr lang="en-US" smtClean="0"/>
              <a:pPr/>
              <a:t>36</a:t>
            </a:fld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2201779" y="439580"/>
            <a:ext cx="109071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cap="all" dirty="0" smtClean="0">
                <a:solidFill>
                  <a:srgbClr val="000000"/>
                </a:solidFill>
                <a:latin typeface="Times New Roman"/>
                <a:cs typeface="Times New Roman"/>
              </a:rPr>
              <a:t>PLAM</a:t>
            </a:r>
            <a:endParaRPr lang="en-US" sz="2400" b="1" cap="all" dirty="0">
              <a:solidFill>
                <a:srgbClr val="000000"/>
              </a:solidFill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3201908978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87864" y="1271647"/>
            <a:ext cx="9315159" cy="4324154"/>
          </a:xfrm>
        </p:spPr>
        <p:txBody>
          <a:bodyPr/>
          <a:lstStyle/>
          <a:p>
            <a:pPr>
              <a:lnSpc>
                <a:spcPct val="130000"/>
              </a:lnSpc>
              <a:spcAft>
                <a:spcPts val="1200"/>
              </a:spcAft>
            </a:pPr>
            <a:r>
              <a:rPr lang="en-US" dirty="0" smtClean="0">
                <a:latin typeface="Times New Roman"/>
                <a:cs typeface="Times New Roman"/>
              </a:rPr>
              <a:t>Mortgage payments and borrower income</a:t>
            </a:r>
          </a:p>
          <a:p>
            <a:pPr>
              <a:lnSpc>
                <a:spcPct val="130000"/>
              </a:lnSpc>
              <a:spcAft>
                <a:spcPts val="1200"/>
              </a:spcAft>
            </a:pPr>
            <a:r>
              <a:rPr lang="en-US" dirty="0" smtClean="0">
                <a:latin typeface="Times New Roman"/>
                <a:cs typeface="Times New Roman"/>
              </a:rPr>
              <a:t>Assumed to change in same way</a:t>
            </a:r>
          </a:p>
          <a:p>
            <a:pPr>
              <a:lnSpc>
                <a:spcPct val="130000"/>
              </a:lnSpc>
              <a:spcAft>
                <a:spcPts val="1200"/>
              </a:spcAft>
            </a:pPr>
            <a:r>
              <a:rPr lang="en-US" dirty="0" smtClean="0">
                <a:latin typeface="Times New Roman"/>
                <a:cs typeface="Times New Roman"/>
              </a:rPr>
              <a:t>Increased payment burden</a:t>
            </a:r>
          </a:p>
          <a:p>
            <a:pPr>
              <a:lnSpc>
                <a:spcPct val="130000"/>
              </a:lnSpc>
              <a:spcAft>
                <a:spcPts val="1200"/>
              </a:spcAft>
            </a:pPr>
            <a:r>
              <a:rPr lang="en-US" dirty="0" smtClean="0">
                <a:latin typeface="Times New Roman"/>
                <a:cs typeface="Times New Roman"/>
              </a:rPr>
              <a:t>Estimate future incomes and CPI</a:t>
            </a:r>
          </a:p>
          <a:p>
            <a:pPr>
              <a:lnSpc>
                <a:spcPct val="130000"/>
              </a:lnSpc>
              <a:spcAft>
                <a:spcPts val="1200"/>
              </a:spcAft>
            </a:pPr>
            <a:r>
              <a:rPr lang="en-US" dirty="0" smtClean="0">
                <a:latin typeface="Times New Roman"/>
                <a:cs typeface="Times New Roman"/>
              </a:rPr>
              <a:t>Adjust risk premium</a:t>
            </a:r>
            <a:endParaRPr lang="en-US" dirty="0">
              <a:latin typeface="Times New Roman"/>
              <a:cs typeface="Times New Roman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2DA471-8F43-DF45-A36C-2078B7A8A4EB}" type="slidenum">
              <a:rPr lang="en-US" smtClean="0"/>
              <a:pPr/>
              <a:t>37</a:t>
            </a:fld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2138909" y="376706"/>
            <a:ext cx="109071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cap="all" dirty="0" smtClean="0">
                <a:solidFill>
                  <a:srgbClr val="000000"/>
                </a:solidFill>
                <a:latin typeface="Times New Roman"/>
                <a:cs typeface="Times New Roman"/>
              </a:rPr>
              <a:t>PLAM</a:t>
            </a:r>
            <a:endParaRPr lang="en-US" sz="2400" b="1" cap="all" dirty="0">
              <a:solidFill>
                <a:srgbClr val="000000"/>
              </a:solidFill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3934336111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351326" y="1271647"/>
            <a:ext cx="9151697" cy="3124201"/>
          </a:xfrm>
        </p:spPr>
        <p:txBody>
          <a:bodyPr/>
          <a:lstStyle/>
          <a:p>
            <a:pPr>
              <a:lnSpc>
                <a:spcPct val="130000"/>
              </a:lnSpc>
              <a:spcAft>
                <a:spcPts val="1800"/>
              </a:spcAft>
            </a:pPr>
            <a:r>
              <a:rPr lang="en-US" dirty="0" smtClean="0">
                <a:latin typeface="Times New Roman"/>
                <a:cs typeface="Times New Roman"/>
              </a:rPr>
              <a:t>CPI calculated based on historic data</a:t>
            </a:r>
          </a:p>
          <a:p>
            <a:pPr>
              <a:lnSpc>
                <a:spcPct val="130000"/>
              </a:lnSpc>
              <a:spcAft>
                <a:spcPts val="1800"/>
              </a:spcAft>
            </a:pPr>
            <a:r>
              <a:rPr lang="en-US" dirty="0" smtClean="0">
                <a:latin typeface="Times New Roman"/>
                <a:cs typeface="Times New Roman"/>
              </a:rPr>
              <a:t>Valid for future?</a:t>
            </a:r>
          </a:p>
          <a:p>
            <a:pPr>
              <a:lnSpc>
                <a:spcPct val="130000"/>
              </a:lnSpc>
              <a:spcAft>
                <a:spcPts val="1800"/>
              </a:spcAft>
            </a:pPr>
            <a:r>
              <a:rPr lang="en-US" dirty="0" smtClean="0">
                <a:latin typeface="Times New Roman"/>
                <a:cs typeface="Times New Roman"/>
              </a:rPr>
              <a:t>How frequently adjust balance? (adjustment interval)</a:t>
            </a:r>
            <a:endParaRPr lang="en-US" dirty="0">
              <a:latin typeface="Times New Roman"/>
              <a:cs typeface="Times New Roman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2DA471-8F43-DF45-A36C-2078B7A8A4EB}" type="slidenum">
              <a:rPr lang="en-US" smtClean="0"/>
              <a:pPr/>
              <a:t>38</a:t>
            </a:fld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2327519" y="427005"/>
            <a:ext cx="109071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cap="all" dirty="0" err="1" smtClean="0">
                <a:solidFill>
                  <a:srgbClr val="000000"/>
                </a:solidFill>
                <a:latin typeface="Times New Roman"/>
                <a:cs typeface="Times New Roman"/>
              </a:rPr>
              <a:t>Plam</a:t>
            </a:r>
            <a:endParaRPr lang="en-US" sz="2400" b="1" cap="all" dirty="0">
              <a:solidFill>
                <a:srgbClr val="000000"/>
              </a:solidFill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3566653727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301030" y="1271647"/>
            <a:ext cx="9201993" cy="4324154"/>
          </a:xfrm>
        </p:spPr>
        <p:txBody>
          <a:bodyPr/>
          <a:lstStyle/>
          <a:p>
            <a:pPr>
              <a:lnSpc>
                <a:spcPct val="130000"/>
              </a:lnSpc>
            </a:pPr>
            <a:r>
              <a:rPr lang="en-US" dirty="0" smtClean="0">
                <a:latin typeface="Times New Roman"/>
                <a:cs typeface="Times New Roman"/>
              </a:rPr>
              <a:t>Interest rate indexed</a:t>
            </a:r>
          </a:p>
          <a:p>
            <a:pPr>
              <a:lnSpc>
                <a:spcPct val="130000"/>
              </a:lnSpc>
            </a:pPr>
            <a:r>
              <a:rPr lang="en-US" dirty="0" smtClean="0">
                <a:latin typeface="Times New Roman"/>
                <a:cs typeface="Times New Roman"/>
              </a:rPr>
              <a:t>Eliminate need to estimate future inflation and adjust risk premium</a:t>
            </a:r>
          </a:p>
          <a:p>
            <a:pPr>
              <a:lnSpc>
                <a:spcPct val="130000"/>
              </a:lnSpc>
            </a:pPr>
            <a:r>
              <a:rPr lang="en-US" dirty="0" smtClean="0">
                <a:latin typeface="Times New Roman"/>
                <a:cs typeface="Times New Roman"/>
              </a:rPr>
              <a:t>Based on current interest rates and future expectations</a:t>
            </a:r>
          </a:p>
          <a:p>
            <a:pPr>
              <a:lnSpc>
                <a:spcPct val="130000"/>
              </a:lnSpc>
            </a:pPr>
            <a:r>
              <a:rPr lang="en-US" dirty="0" smtClean="0">
                <a:latin typeface="Times New Roman"/>
                <a:cs typeface="Times New Roman"/>
              </a:rPr>
              <a:t>More frequent adjustments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2DA471-8F43-DF45-A36C-2078B7A8A4EB}" type="slidenum">
              <a:rPr lang="en-US" smtClean="0"/>
              <a:pPr/>
              <a:t>39</a:t>
            </a:fld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2264649" y="489879"/>
            <a:ext cx="91969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cap="all" dirty="0" smtClean="0">
                <a:solidFill>
                  <a:srgbClr val="000000"/>
                </a:solidFill>
                <a:latin typeface="Times New Roman"/>
                <a:cs typeface="Times New Roman"/>
              </a:rPr>
              <a:t>ARM</a:t>
            </a:r>
            <a:endParaRPr lang="en-US" sz="2400" b="1" cap="all" dirty="0">
              <a:solidFill>
                <a:srgbClr val="000000"/>
              </a:solidFill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2396162125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63308" y="1271647"/>
            <a:ext cx="9239715" cy="3921759"/>
          </a:xfrm>
        </p:spPr>
        <p:txBody>
          <a:bodyPr/>
          <a:lstStyle/>
          <a:p>
            <a:pPr>
              <a:lnSpc>
                <a:spcPct val="130000"/>
              </a:lnSpc>
              <a:spcAft>
                <a:spcPts val="1200"/>
              </a:spcAft>
            </a:pPr>
            <a:r>
              <a:rPr lang="en-US" dirty="0" smtClean="0">
                <a:latin typeface="Times New Roman"/>
                <a:cs typeface="Times New Roman"/>
              </a:rPr>
              <a:t>ARM doesn’t eliminate interest rate risk completely</a:t>
            </a:r>
          </a:p>
          <a:p>
            <a:pPr>
              <a:lnSpc>
                <a:spcPct val="130000"/>
              </a:lnSpc>
              <a:spcAft>
                <a:spcPts val="1200"/>
              </a:spcAft>
            </a:pPr>
            <a:r>
              <a:rPr lang="en-US" dirty="0" smtClean="0">
                <a:latin typeface="Times New Roman"/>
                <a:cs typeface="Times New Roman"/>
              </a:rPr>
              <a:t>The longer adjustment interval, the higher interest rate risk</a:t>
            </a:r>
          </a:p>
          <a:p>
            <a:pPr>
              <a:lnSpc>
                <a:spcPct val="130000"/>
              </a:lnSpc>
              <a:spcAft>
                <a:spcPts val="1200"/>
              </a:spcAft>
            </a:pPr>
            <a:r>
              <a:rPr lang="en-US" dirty="0" smtClean="0">
                <a:latin typeface="Times New Roman"/>
                <a:cs typeface="Times New Roman"/>
              </a:rPr>
              <a:t>Interest rate risk shift to borrower</a:t>
            </a:r>
          </a:p>
          <a:p>
            <a:pPr>
              <a:lnSpc>
                <a:spcPct val="130000"/>
              </a:lnSpc>
              <a:spcAft>
                <a:spcPts val="1200"/>
              </a:spcAft>
            </a:pPr>
            <a:r>
              <a:rPr lang="en-US" dirty="0" smtClean="0">
                <a:latin typeface="Times New Roman"/>
                <a:cs typeface="Times New Roman"/>
              </a:rPr>
              <a:t>Lower borrowing costs</a:t>
            </a:r>
            <a:endParaRPr lang="en-US" dirty="0">
              <a:latin typeface="Times New Roman"/>
              <a:cs typeface="Times New Roman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2DA471-8F43-DF45-A36C-2078B7A8A4EB}" type="slidenum">
              <a:rPr lang="en-US" smtClean="0"/>
              <a:pPr/>
              <a:t>40</a:t>
            </a:fld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2226927" y="603053"/>
            <a:ext cx="91969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cap="all" dirty="0" smtClean="0">
                <a:solidFill>
                  <a:srgbClr val="000000"/>
                </a:solidFill>
                <a:latin typeface="Times New Roman"/>
                <a:cs typeface="Times New Roman"/>
              </a:rPr>
              <a:t>ARM</a:t>
            </a:r>
            <a:endParaRPr lang="en-US" sz="2400" b="1" cap="all" dirty="0">
              <a:solidFill>
                <a:srgbClr val="000000"/>
              </a:solidFill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112748470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087273" y="1271647"/>
            <a:ext cx="9415750" cy="4060083"/>
          </a:xfrm>
        </p:spPr>
        <p:txBody>
          <a:bodyPr/>
          <a:lstStyle/>
          <a:p>
            <a:pPr>
              <a:lnSpc>
                <a:spcPct val="120000"/>
              </a:lnSpc>
            </a:pPr>
            <a:r>
              <a:rPr lang="en-US" dirty="0" smtClean="0">
                <a:latin typeface="Times New Roman"/>
                <a:cs typeface="Times New Roman"/>
              </a:rPr>
              <a:t>Index: e.g. Treasury securities, LIBOR</a:t>
            </a:r>
          </a:p>
          <a:p>
            <a:pPr>
              <a:lnSpc>
                <a:spcPct val="120000"/>
              </a:lnSpc>
            </a:pPr>
            <a:r>
              <a:rPr lang="en-US" dirty="0" smtClean="0">
                <a:latin typeface="Times New Roman"/>
                <a:cs typeface="Times New Roman"/>
              </a:rPr>
              <a:t>Margin (Spread)</a:t>
            </a:r>
          </a:p>
          <a:p>
            <a:pPr>
              <a:lnSpc>
                <a:spcPct val="120000"/>
              </a:lnSpc>
            </a:pPr>
            <a:r>
              <a:rPr lang="en-US" dirty="0" smtClean="0">
                <a:latin typeface="Times New Roman"/>
                <a:cs typeface="Times New Roman"/>
              </a:rPr>
              <a:t>Index + margin = composite rate</a:t>
            </a:r>
          </a:p>
          <a:p>
            <a:pPr>
              <a:lnSpc>
                <a:spcPct val="120000"/>
              </a:lnSpc>
            </a:pPr>
            <a:r>
              <a:rPr lang="en-US" dirty="0" smtClean="0">
                <a:latin typeface="Times New Roman"/>
                <a:cs typeface="Times New Roman"/>
              </a:rPr>
              <a:t>Reset date: adjustments</a:t>
            </a:r>
          </a:p>
          <a:p>
            <a:pPr>
              <a:lnSpc>
                <a:spcPct val="120000"/>
              </a:lnSpc>
            </a:pPr>
            <a:r>
              <a:rPr lang="en-US" dirty="0" smtClean="0">
                <a:latin typeface="Times New Roman"/>
                <a:cs typeface="Times New Roman"/>
              </a:rPr>
              <a:t>Caps: adjustment interval, lifetime</a:t>
            </a:r>
          </a:p>
          <a:p>
            <a:pPr>
              <a:lnSpc>
                <a:spcPct val="120000"/>
              </a:lnSpc>
            </a:pPr>
            <a:r>
              <a:rPr lang="en-US" dirty="0" smtClean="0">
                <a:latin typeface="Times New Roman"/>
                <a:cs typeface="Times New Roman"/>
              </a:rPr>
              <a:t>Floors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2DA471-8F43-DF45-A36C-2078B7A8A4EB}" type="slidenum">
              <a:rPr lang="en-US" smtClean="0"/>
              <a:pPr/>
              <a:t>41</a:t>
            </a:fld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2063466" y="565327"/>
            <a:ext cx="208557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cap="all" dirty="0" smtClean="0">
                <a:solidFill>
                  <a:srgbClr val="000000"/>
                </a:solidFill>
                <a:latin typeface="Times New Roman"/>
                <a:cs typeface="Times New Roman"/>
              </a:rPr>
              <a:t>ARM terms</a:t>
            </a:r>
            <a:endParaRPr lang="en-US" sz="2400" b="1" cap="all" dirty="0">
              <a:solidFill>
                <a:srgbClr val="000000"/>
              </a:solidFill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4079133130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00438" y="1271647"/>
            <a:ext cx="9302585" cy="4374453"/>
          </a:xfrm>
        </p:spPr>
        <p:txBody>
          <a:bodyPr>
            <a:noAutofit/>
          </a:bodyPr>
          <a:lstStyle/>
          <a:p>
            <a:pPr>
              <a:lnSpc>
                <a:spcPct val="140000"/>
              </a:lnSpc>
            </a:pPr>
            <a:r>
              <a:rPr lang="en-US" dirty="0" smtClean="0">
                <a:latin typeface="Times New Roman"/>
                <a:cs typeface="Times New Roman"/>
              </a:rPr>
              <a:t>Lockout: no prepayment allowed unless prepayment penalty</a:t>
            </a:r>
          </a:p>
          <a:p>
            <a:pPr>
              <a:lnSpc>
                <a:spcPct val="140000"/>
              </a:lnSpc>
            </a:pPr>
            <a:r>
              <a:rPr lang="en-US" dirty="0" smtClean="0">
                <a:latin typeface="Times New Roman"/>
                <a:cs typeface="Times New Roman"/>
              </a:rPr>
              <a:t>Conversion to FRM may be negotiated</a:t>
            </a:r>
          </a:p>
          <a:p>
            <a:pPr>
              <a:lnSpc>
                <a:spcPct val="140000"/>
              </a:lnSpc>
            </a:pPr>
            <a:r>
              <a:rPr lang="en-US" dirty="0" smtClean="0">
                <a:latin typeface="Times New Roman"/>
                <a:cs typeface="Times New Roman"/>
              </a:rPr>
              <a:t>Teaser rate</a:t>
            </a:r>
          </a:p>
          <a:p>
            <a:pPr lvl="1">
              <a:lnSpc>
                <a:spcPct val="140000"/>
              </a:lnSpc>
            </a:pPr>
            <a:r>
              <a:rPr lang="en-US" sz="2400" dirty="0" smtClean="0">
                <a:latin typeface="Times New Roman"/>
                <a:cs typeface="Times New Roman"/>
              </a:rPr>
              <a:t>Why?</a:t>
            </a:r>
          </a:p>
          <a:p>
            <a:pPr lvl="1">
              <a:lnSpc>
                <a:spcPct val="140000"/>
              </a:lnSpc>
            </a:pPr>
            <a:r>
              <a:rPr lang="en-US" sz="2400" dirty="0" smtClean="0">
                <a:latin typeface="Times New Roman"/>
                <a:cs typeface="Times New Roman"/>
              </a:rPr>
              <a:t>Negative amortization possible (accrued interest)</a:t>
            </a:r>
          </a:p>
          <a:p>
            <a:pPr lvl="1">
              <a:lnSpc>
                <a:spcPct val="140000"/>
              </a:lnSpc>
            </a:pPr>
            <a:r>
              <a:rPr lang="en-US" sz="2400" dirty="0" smtClean="0">
                <a:latin typeface="Times New Roman"/>
                <a:cs typeface="Times New Roman"/>
              </a:rPr>
              <a:t>Problems</a:t>
            </a:r>
            <a:endParaRPr lang="en-US" sz="2400" dirty="0">
              <a:latin typeface="Times New Roman"/>
              <a:cs typeface="Times New Roman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2DA471-8F43-DF45-A36C-2078B7A8A4EB}" type="slidenum">
              <a:rPr lang="en-US" smtClean="0"/>
              <a:pPr/>
              <a:t>42</a:t>
            </a:fld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2138910" y="691077"/>
            <a:ext cx="208557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cap="all" dirty="0" smtClean="0">
                <a:solidFill>
                  <a:srgbClr val="000000"/>
                </a:solidFill>
                <a:latin typeface="Times New Roman"/>
                <a:cs typeface="Times New Roman"/>
              </a:rPr>
              <a:t>ARM terms</a:t>
            </a:r>
            <a:endParaRPr lang="en-US" sz="2400" b="1" cap="all" dirty="0">
              <a:solidFill>
                <a:srgbClr val="000000"/>
              </a:solidFill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4013611343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451917" y="1271647"/>
            <a:ext cx="9051106" cy="3124201"/>
          </a:xfrm>
        </p:spPr>
        <p:txBody>
          <a:bodyPr/>
          <a:lstStyle/>
          <a:p>
            <a:pPr>
              <a:spcAft>
                <a:spcPts val="1800"/>
              </a:spcAft>
            </a:pPr>
            <a:r>
              <a:rPr lang="en-US" dirty="0" smtClean="0">
                <a:latin typeface="Times New Roman"/>
                <a:cs typeface="Times New Roman"/>
              </a:rPr>
              <a:t>FRM for fixed amount of time; could also be interest only</a:t>
            </a:r>
          </a:p>
          <a:p>
            <a:pPr>
              <a:spcAft>
                <a:spcPts val="1800"/>
              </a:spcAft>
            </a:pPr>
            <a:r>
              <a:rPr lang="en-US" dirty="0" smtClean="0">
                <a:latin typeface="Times New Roman"/>
                <a:cs typeface="Times New Roman"/>
              </a:rPr>
              <a:t>Switch to ARM after that</a:t>
            </a:r>
          </a:p>
          <a:p>
            <a:pPr>
              <a:spcAft>
                <a:spcPts val="1800"/>
              </a:spcAft>
            </a:pPr>
            <a:r>
              <a:rPr lang="en-US" dirty="0" smtClean="0">
                <a:latin typeface="Times New Roman"/>
                <a:cs typeface="Times New Roman"/>
              </a:rPr>
              <a:t>Example</a:t>
            </a:r>
            <a:endParaRPr lang="en-US" dirty="0">
              <a:latin typeface="Times New Roman"/>
              <a:cs typeface="Times New Roman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2DA471-8F43-DF45-A36C-2078B7A8A4EB}" type="slidenum">
              <a:rPr lang="en-US" smtClean="0"/>
              <a:pPr/>
              <a:t>43</a:t>
            </a:fld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2415535" y="527603"/>
            <a:ext cx="238208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cap="all" dirty="0" smtClean="0">
                <a:solidFill>
                  <a:srgbClr val="000000"/>
                </a:solidFill>
                <a:latin typeface="Times New Roman"/>
                <a:cs typeface="Times New Roman"/>
              </a:rPr>
              <a:t>Hybrid </a:t>
            </a:r>
            <a:r>
              <a:rPr lang="en-US" sz="2400" b="1" cap="all" dirty="0" err="1" smtClean="0">
                <a:solidFill>
                  <a:srgbClr val="000000"/>
                </a:solidFill>
                <a:latin typeface="Times New Roman"/>
                <a:cs typeface="Times New Roman"/>
              </a:rPr>
              <a:t>ARMs</a:t>
            </a:r>
            <a:endParaRPr lang="en-US" sz="2400" b="1" cap="all" dirty="0">
              <a:solidFill>
                <a:srgbClr val="000000"/>
              </a:solidFill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999889630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389047" y="1271647"/>
            <a:ext cx="9113976" cy="4625950"/>
          </a:xfrm>
        </p:spPr>
        <p:txBody>
          <a:bodyPr>
            <a:noAutofit/>
          </a:bodyPr>
          <a:lstStyle/>
          <a:p>
            <a:r>
              <a:rPr lang="en-US" dirty="0" smtClean="0">
                <a:latin typeface="Times New Roman"/>
                <a:cs typeface="Times New Roman"/>
              </a:rPr>
              <a:t>Yields depend on</a:t>
            </a:r>
          </a:p>
          <a:p>
            <a:pPr lvl="1"/>
            <a:r>
              <a:rPr lang="en-US" sz="2400" dirty="0" smtClean="0">
                <a:latin typeface="Times New Roman"/>
                <a:cs typeface="Times New Roman"/>
              </a:rPr>
              <a:t>Initial interest rate</a:t>
            </a:r>
          </a:p>
          <a:p>
            <a:pPr lvl="1"/>
            <a:r>
              <a:rPr lang="en-US" sz="2400" dirty="0" smtClean="0">
                <a:latin typeface="Times New Roman"/>
                <a:cs typeface="Times New Roman"/>
              </a:rPr>
              <a:t>Index</a:t>
            </a:r>
          </a:p>
          <a:p>
            <a:pPr lvl="1"/>
            <a:r>
              <a:rPr lang="en-US" sz="2400" dirty="0" smtClean="0">
                <a:latin typeface="Times New Roman"/>
                <a:cs typeface="Times New Roman"/>
              </a:rPr>
              <a:t>Margin</a:t>
            </a:r>
          </a:p>
          <a:p>
            <a:pPr lvl="1"/>
            <a:r>
              <a:rPr lang="en-US" sz="2400" dirty="0" smtClean="0">
                <a:latin typeface="Times New Roman"/>
                <a:cs typeface="Times New Roman"/>
              </a:rPr>
              <a:t>Discount points</a:t>
            </a:r>
          </a:p>
          <a:p>
            <a:pPr lvl="1"/>
            <a:r>
              <a:rPr lang="en-US" sz="2400" dirty="0" smtClean="0">
                <a:latin typeface="Times New Roman"/>
                <a:cs typeface="Times New Roman"/>
              </a:rPr>
              <a:t>Adjustment intervals</a:t>
            </a:r>
          </a:p>
          <a:p>
            <a:pPr lvl="1"/>
            <a:r>
              <a:rPr lang="en-US" sz="2400" dirty="0" smtClean="0">
                <a:latin typeface="Times New Roman"/>
                <a:cs typeface="Times New Roman"/>
              </a:rPr>
              <a:t>Floors &amp; caps</a:t>
            </a:r>
          </a:p>
          <a:p>
            <a:pPr lvl="1"/>
            <a:r>
              <a:rPr lang="en-US" sz="2400" dirty="0" smtClean="0">
                <a:latin typeface="Times New Roman"/>
                <a:cs typeface="Times New Roman"/>
              </a:rPr>
              <a:t>Effect on default risk?</a:t>
            </a:r>
            <a:endParaRPr lang="en-US" sz="2400" dirty="0">
              <a:latin typeface="Times New Roman"/>
              <a:cs typeface="Times New Roman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2DA471-8F43-DF45-A36C-2078B7A8A4EB}" type="slidenum">
              <a:rPr lang="en-US" smtClean="0"/>
              <a:pPr/>
              <a:t>44</a:t>
            </a:fld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2289796" y="552753"/>
            <a:ext cx="440577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cap="all" dirty="0" smtClean="0">
                <a:solidFill>
                  <a:srgbClr val="000000"/>
                </a:solidFill>
                <a:latin typeface="Times New Roman"/>
                <a:cs typeface="Times New Roman"/>
              </a:rPr>
              <a:t>Expected yield on arms</a:t>
            </a:r>
            <a:endParaRPr lang="en-US" sz="2400" b="1" cap="all" dirty="0">
              <a:solidFill>
                <a:srgbClr val="000000"/>
              </a:solidFill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2934389236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313604" y="1271647"/>
            <a:ext cx="9189419" cy="3124201"/>
          </a:xfrm>
        </p:spPr>
        <p:txBody>
          <a:bodyPr/>
          <a:lstStyle/>
          <a:p>
            <a:pPr>
              <a:lnSpc>
                <a:spcPct val="140000"/>
              </a:lnSpc>
            </a:pPr>
            <a:r>
              <a:rPr lang="en-US" dirty="0">
                <a:latin typeface="Times New Roman"/>
                <a:cs typeface="Times New Roman"/>
              </a:rPr>
              <a:t>Calculate yield on different ARMs</a:t>
            </a:r>
          </a:p>
          <a:p>
            <a:pPr>
              <a:lnSpc>
                <a:spcPct val="140000"/>
              </a:lnSpc>
            </a:pPr>
            <a:r>
              <a:rPr lang="en-US" dirty="0">
                <a:latin typeface="Times New Roman"/>
                <a:cs typeface="Times New Roman"/>
              </a:rPr>
              <a:t>Yield = rate that makes PV of PMTs and loan repayment equal to initial mortgage amount</a:t>
            </a:r>
          </a:p>
          <a:p>
            <a:pPr>
              <a:lnSpc>
                <a:spcPct val="140000"/>
              </a:lnSpc>
            </a:pPr>
            <a:r>
              <a:rPr lang="en-US" dirty="0">
                <a:latin typeface="Times New Roman"/>
                <a:cs typeface="Times New Roman"/>
              </a:rPr>
              <a:t>Best estimate based on assumptions</a:t>
            </a:r>
          </a:p>
          <a:p>
            <a:pPr marL="0" indent="0">
              <a:buNone/>
            </a:pPr>
            <a:endParaRPr lang="en-US" dirty="0">
              <a:latin typeface="Times New Roman"/>
              <a:cs typeface="Times New Roman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214352" y="439580"/>
            <a:ext cx="504927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cap="all" dirty="0" smtClean="0">
                <a:solidFill>
                  <a:srgbClr val="000000"/>
                </a:solidFill>
                <a:latin typeface="Times New Roman"/>
                <a:cs typeface="Times New Roman"/>
              </a:rPr>
              <a:t>Comparison of ARM Options</a:t>
            </a:r>
            <a:endParaRPr lang="en-US" sz="2400" b="1" cap="all" dirty="0">
              <a:solidFill>
                <a:srgbClr val="000000"/>
              </a:solidFill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2560509573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87864" y="1271647"/>
            <a:ext cx="9315159" cy="3124201"/>
          </a:xfrm>
        </p:spPr>
        <p:txBody>
          <a:bodyPr>
            <a:normAutofit/>
          </a:bodyPr>
          <a:lstStyle/>
          <a:p>
            <a:pPr>
              <a:spcAft>
                <a:spcPts val="1800"/>
              </a:spcAft>
            </a:pPr>
            <a:r>
              <a:rPr lang="en-US" dirty="0" smtClean="0">
                <a:latin typeface="Times New Roman"/>
                <a:cs typeface="Times New Roman"/>
              </a:rPr>
              <a:t>Default risk is increased by</a:t>
            </a:r>
          </a:p>
          <a:p>
            <a:pPr lvl="1">
              <a:spcAft>
                <a:spcPts val="1800"/>
              </a:spcAft>
            </a:pPr>
            <a:r>
              <a:rPr lang="en-US" sz="2400" dirty="0" smtClean="0">
                <a:latin typeface="Times New Roman"/>
                <a:cs typeface="Times New Roman"/>
              </a:rPr>
              <a:t>Affecting ability to make payments</a:t>
            </a:r>
          </a:p>
          <a:p>
            <a:pPr lvl="1">
              <a:spcAft>
                <a:spcPts val="1800"/>
              </a:spcAft>
            </a:pPr>
            <a:r>
              <a:rPr lang="en-US" sz="2400" dirty="0" smtClean="0">
                <a:latin typeface="Times New Roman"/>
                <a:cs typeface="Times New Roman"/>
              </a:rPr>
              <a:t>Negative amortization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2DA471-8F43-DF45-A36C-2078B7A8A4EB}" type="slidenum">
              <a:rPr lang="en-US" smtClean="0"/>
              <a:pPr/>
              <a:t>46</a:t>
            </a:fld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2214352" y="439580"/>
            <a:ext cx="19204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cap="all" dirty="0" smtClean="0">
                <a:solidFill>
                  <a:srgbClr val="000000"/>
                </a:solidFill>
                <a:latin typeface="Times New Roman"/>
                <a:cs typeface="Times New Roman"/>
              </a:rPr>
              <a:t>ARM Risks</a:t>
            </a:r>
            <a:endParaRPr lang="en-US" sz="2400" b="1" cap="all" dirty="0">
              <a:solidFill>
                <a:srgbClr val="000000"/>
              </a:solidFill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1215948783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50734" y="1422547"/>
            <a:ext cx="9227141" cy="3124201"/>
          </a:xfrm>
        </p:spPr>
        <p:txBody>
          <a:bodyPr/>
          <a:lstStyle/>
          <a:p>
            <a:pPr>
              <a:lnSpc>
                <a:spcPct val="140000"/>
              </a:lnSpc>
            </a:pPr>
            <a:r>
              <a:rPr lang="en-US" dirty="0" smtClean="0">
                <a:latin typeface="Times New Roman"/>
                <a:cs typeface="Times New Roman"/>
              </a:rPr>
              <a:t>Determining debt service payments </a:t>
            </a:r>
          </a:p>
          <a:p>
            <a:pPr>
              <a:lnSpc>
                <a:spcPct val="140000"/>
              </a:lnSpc>
            </a:pPr>
            <a:r>
              <a:rPr lang="en-US" dirty="0" smtClean="0">
                <a:latin typeface="Times New Roman"/>
                <a:cs typeface="Times New Roman"/>
              </a:rPr>
              <a:t>Determining interest payments (tax implications)</a:t>
            </a:r>
          </a:p>
          <a:p>
            <a:pPr>
              <a:lnSpc>
                <a:spcPct val="140000"/>
              </a:lnSpc>
            </a:pPr>
            <a:r>
              <a:rPr lang="en-US" dirty="0" smtClean="0">
                <a:latin typeface="Times New Roman"/>
                <a:cs typeface="Times New Roman"/>
              </a:rPr>
              <a:t>Determining outstanding balance</a:t>
            </a:r>
            <a:endParaRPr lang="en-US" dirty="0">
              <a:latin typeface="Times New Roman"/>
              <a:cs typeface="Times New Roman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2DA471-8F43-DF45-A36C-2078B7A8A4EB}" type="slidenum">
              <a:rPr lang="en-US" smtClean="0"/>
              <a:pPr/>
              <a:t>47</a:t>
            </a:fld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2151484" y="691076"/>
            <a:ext cx="506761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cap="all" dirty="0" smtClean="0">
                <a:solidFill>
                  <a:srgbClr val="000000"/>
                </a:solidFill>
                <a:latin typeface="Times New Roman"/>
                <a:cs typeface="Times New Roman"/>
              </a:rPr>
              <a:t>ARM In investment analysis</a:t>
            </a:r>
            <a:endParaRPr lang="en-US" sz="2400" b="1" cap="all" dirty="0">
              <a:solidFill>
                <a:srgbClr val="000000"/>
              </a:solidFill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756994275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062125" y="1409972"/>
            <a:ext cx="9440898" cy="3594812"/>
          </a:xfrm>
        </p:spPr>
        <p:txBody>
          <a:bodyPr/>
          <a:lstStyle/>
          <a:p>
            <a:pPr>
              <a:lnSpc>
                <a:spcPct val="140000"/>
              </a:lnSpc>
              <a:spcAft>
                <a:spcPts val="600"/>
              </a:spcAft>
            </a:pPr>
            <a:r>
              <a:rPr lang="en-US" dirty="0" smtClean="0">
                <a:latin typeface="Times New Roman"/>
                <a:cs typeface="Times New Roman"/>
              </a:rPr>
              <a:t>ARM interest rates &lt; FRM interest rates</a:t>
            </a:r>
          </a:p>
          <a:p>
            <a:pPr>
              <a:lnSpc>
                <a:spcPct val="140000"/>
              </a:lnSpc>
              <a:spcAft>
                <a:spcPts val="600"/>
              </a:spcAft>
            </a:pPr>
            <a:r>
              <a:rPr lang="en-US" dirty="0" err="1" smtClean="0">
                <a:latin typeface="Times New Roman"/>
                <a:cs typeface="Times New Roman"/>
              </a:rPr>
              <a:t>ARMs</a:t>
            </a:r>
            <a:r>
              <a:rPr lang="en-US" dirty="0" smtClean="0">
                <a:latin typeface="Times New Roman"/>
                <a:cs typeface="Times New Roman"/>
              </a:rPr>
              <a:t> tied to short term </a:t>
            </a:r>
            <a:r>
              <a:rPr lang="en-US" dirty="0" err="1" smtClean="0">
                <a:latin typeface="Times New Roman"/>
                <a:cs typeface="Times New Roman"/>
              </a:rPr>
              <a:t>indeces</a:t>
            </a:r>
            <a:r>
              <a:rPr lang="en-US" dirty="0" smtClean="0">
                <a:latin typeface="Times New Roman"/>
                <a:cs typeface="Times New Roman"/>
              </a:rPr>
              <a:t> are riskier than long term (borrower)</a:t>
            </a:r>
          </a:p>
          <a:p>
            <a:pPr>
              <a:lnSpc>
                <a:spcPct val="140000"/>
              </a:lnSpc>
              <a:spcAft>
                <a:spcPts val="600"/>
              </a:spcAft>
            </a:pPr>
            <a:r>
              <a:rPr lang="en-US" dirty="0" err="1" smtClean="0">
                <a:latin typeface="Times New Roman"/>
                <a:cs typeface="Times New Roman"/>
              </a:rPr>
              <a:t>ARMs</a:t>
            </a:r>
            <a:r>
              <a:rPr lang="en-US" dirty="0" smtClean="0">
                <a:latin typeface="Times New Roman"/>
                <a:cs typeface="Times New Roman"/>
              </a:rPr>
              <a:t> with shorter adjustments intervals are riskier</a:t>
            </a:r>
          </a:p>
          <a:p>
            <a:pPr>
              <a:lnSpc>
                <a:spcPct val="140000"/>
              </a:lnSpc>
              <a:spcAft>
                <a:spcPts val="600"/>
              </a:spcAft>
            </a:pPr>
            <a:r>
              <a:rPr lang="en-US" dirty="0" smtClean="0">
                <a:latin typeface="Times New Roman"/>
                <a:cs typeface="Times New Roman"/>
              </a:rPr>
              <a:t>Caps reduce interest rate risk to borrowers; floors increase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2DA471-8F43-DF45-A36C-2078B7A8A4EB}" type="slidenum">
              <a:rPr lang="en-US" smtClean="0"/>
              <a:pPr/>
              <a:t>48</a:t>
            </a:fld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2101188" y="678501"/>
            <a:ext cx="242416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cap="all" dirty="0" smtClean="0">
                <a:solidFill>
                  <a:srgbClr val="000000"/>
                </a:solidFill>
                <a:latin typeface="Times New Roman"/>
                <a:cs typeface="Times New Roman"/>
              </a:rPr>
              <a:t>ARM and FRM</a:t>
            </a:r>
            <a:endParaRPr lang="en-US" sz="2400" b="1" cap="all" dirty="0">
              <a:solidFill>
                <a:srgbClr val="000000"/>
              </a:solidFill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882528900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301030" y="1560868"/>
            <a:ext cx="9201993" cy="3124201"/>
          </a:xfrm>
        </p:spPr>
        <p:txBody>
          <a:bodyPr/>
          <a:lstStyle/>
          <a:p>
            <a:pPr>
              <a:lnSpc>
                <a:spcPct val="140000"/>
              </a:lnSpc>
            </a:pPr>
            <a:r>
              <a:rPr lang="en-US" dirty="0" smtClean="0">
                <a:latin typeface="Times New Roman"/>
                <a:cs typeface="Times New Roman"/>
              </a:rPr>
              <a:t>Negative amortization due to payment cap =&gt; no effect on borrower’s interest rate risk</a:t>
            </a:r>
          </a:p>
          <a:p>
            <a:pPr>
              <a:lnSpc>
                <a:spcPct val="140000"/>
              </a:lnSpc>
            </a:pPr>
            <a:endParaRPr lang="en-US" dirty="0">
              <a:latin typeface="Times New Roman"/>
              <a:cs typeface="Times New Roman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2DA471-8F43-DF45-A36C-2078B7A8A4EB}" type="slidenum">
              <a:rPr lang="en-US" smtClean="0"/>
              <a:pPr/>
              <a:t>49</a:t>
            </a:fld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2302371" y="628202"/>
            <a:ext cx="242416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cap="all" dirty="0" smtClean="0">
                <a:solidFill>
                  <a:srgbClr val="000000"/>
                </a:solidFill>
                <a:latin typeface="Times New Roman"/>
                <a:cs typeface="Times New Roman"/>
              </a:rPr>
              <a:t>ARM AND FRM</a:t>
            </a:r>
            <a:endParaRPr lang="en-US" sz="2400" b="1" cap="all" dirty="0">
              <a:solidFill>
                <a:srgbClr val="000000"/>
              </a:solidFill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3656433329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24995" y="1271647"/>
            <a:ext cx="9378028" cy="4022358"/>
          </a:xfrm>
        </p:spPr>
        <p:txBody>
          <a:bodyPr/>
          <a:lstStyle/>
          <a:p>
            <a:pPr>
              <a:lnSpc>
                <a:spcPct val="120000"/>
              </a:lnSpc>
            </a:pPr>
            <a:r>
              <a:rPr lang="en-US" dirty="0" smtClean="0">
                <a:latin typeface="Times New Roman"/>
                <a:cs typeface="Times New Roman"/>
              </a:rPr>
              <a:t>Income from a property may increase over time</a:t>
            </a:r>
          </a:p>
          <a:p>
            <a:pPr>
              <a:lnSpc>
                <a:spcPct val="120000"/>
              </a:lnSpc>
            </a:pPr>
            <a:r>
              <a:rPr lang="en-US" dirty="0" smtClean="0">
                <a:latin typeface="Times New Roman"/>
                <a:cs typeface="Times New Roman"/>
              </a:rPr>
              <a:t>E.g. development or redevelopment project</a:t>
            </a:r>
          </a:p>
          <a:p>
            <a:pPr>
              <a:lnSpc>
                <a:spcPct val="120000"/>
              </a:lnSpc>
            </a:pPr>
            <a:r>
              <a:rPr lang="en-US" dirty="0" smtClean="0">
                <a:latin typeface="Times New Roman"/>
                <a:cs typeface="Times New Roman"/>
              </a:rPr>
              <a:t>Conventional mortgages may not be available (e.g. low debt service coverage ratio)</a:t>
            </a:r>
          </a:p>
          <a:p>
            <a:pPr>
              <a:lnSpc>
                <a:spcPct val="120000"/>
              </a:lnSpc>
            </a:pPr>
            <a:r>
              <a:rPr lang="en-US" dirty="0" smtClean="0">
                <a:latin typeface="Times New Roman"/>
                <a:cs typeface="Times New Roman"/>
              </a:rPr>
              <a:t>Difference between current and future income</a:t>
            </a:r>
          </a:p>
          <a:p>
            <a:pPr>
              <a:lnSpc>
                <a:spcPct val="120000"/>
              </a:lnSpc>
            </a:pPr>
            <a:r>
              <a:rPr lang="en-US" dirty="0" smtClean="0">
                <a:latin typeface="Times New Roman"/>
                <a:cs typeface="Times New Roman"/>
              </a:rPr>
              <a:t>Match income and mortgage payments</a:t>
            </a:r>
            <a:endParaRPr lang="en-US" dirty="0">
              <a:latin typeface="Times New Roman"/>
              <a:cs typeface="Times New Roman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2DA471-8F43-DF45-A36C-2078B7A8A4EB}" type="slidenum">
              <a:rPr lang="en-US" smtClean="0"/>
              <a:pPr/>
              <a:t>50</a:t>
            </a:fld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2252075" y="439580"/>
            <a:ext cx="532955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cap="all" dirty="0" smtClean="0">
                <a:solidFill>
                  <a:srgbClr val="000000"/>
                </a:solidFill>
                <a:latin typeface="Times New Roman"/>
                <a:cs typeface="Times New Roman"/>
              </a:rPr>
              <a:t>Hybrid/mezzanine mortgage</a:t>
            </a:r>
            <a:endParaRPr lang="en-US" sz="2400" b="1" cap="all" dirty="0">
              <a:solidFill>
                <a:srgbClr val="000000"/>
              </a:solidFill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1967680239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401621" y="1271647"/>
            <a:ext cx="9101402" cy="4688824"/>
          </a:xfrm>
        </p:spPr>
        <p:txBody>
          <a:bodyPr>
            <a:noAutofit/>
          </a:bodyPr>
          <a:lstStyle/>
          <a:p>
            <a:r>
              <a:rPr lang="en-US" dirty="0" smtClean="0">
                <a:latin typeface="Times New Roman"/>
                <a:cs typeface="Times New Roman"/>
              </a:rPr>
              <a:t>Structure mortgages</a:t>
            </a:r>
          </a:p>
          <a:p>
            <a:pPr lvl="1"/>
            <a:r>
              <a:rPr lang="en-US" sz="2400" dirty="0" smtClean="0">
                <a:latin typeface="Times New Roman"/>
                <a:cs typeface="Times New Roman"/>
              </a:rPr>
              <a:t>Initial lower payments</a:t>
            </a:r>
          </a:p>
          <a:p>
            <a:pPr lvl="1"/>
            <a:r>
              <a:rPr lang="en-US" sz="2400" dirty="0" smtClean="0">
                <a:latin typeface="Times New Roman"/>
                <a:cs typeface="Times New Roman"/>
              </a:rPr>
              <a:t>Compensation of lender later on</a:t>
            </a:r>
          </a:p>
          <a:p>
            <a:pPr lvl="1"/>
            <a:r>
              <a:rPr lang="en-US" sz="2400" dirty="0" smtClean="0">
                <a:latin typeface="Times New Roman"/>
                <a:cs typeface="Times New Roman"/>
              </a:rPr>
              <a:t>Increase mortgage payments </a:t>
            </a:r>
          </a:p>
          <a:p>
            <a:pPr lvl="1"/>
            <a:r>
              <a:rPr lang="en-US" sz="2400" dirty="0" smtClean="0">
                <a:latin typeface="Times New Roman"/>
                <a:cs typeface="Times New Roman"/>
              </a:rPr>
              <a:t>Share in appreciation (SAM)</a:t>
            </a:r>
          </a:p>
          <a:p>
            <a:pPr lvl="1"/>
            <a:r>
              <a:rPr lang="en-US" sz="2400" dirty="0" smtClean="0">
                <a:latin typeface="Times New Roman"/>
                <a:cs typeface="Times New Roman"/>
              </a:rPr>
              <a:t>Share in operating income</a:t>
            </a:r>
          </a:p>
          <a:p>
            <a:pPr lvl="1"/>
            <a:r>
              <a:rPr lang="en-US" sz="2400" dirty="0" smtClean="0">
                <a:latin typeface="Times New Roman"/>
                <a:cs typeface="Times New Roman"/>
              </a:rPr>
              <a:t>Share in appreciation and operating income</a:t>
            </a:r>
          </a:p>
          <a:p>
            <a:pPr lvl="1"/>
            <a:r>
              <a:rPr lang="en-US" sz="2400" dirty="0" smtClean="0">
                <a:latin typeface="Times New Roman"/>
                <a:cs typeface="Times New Roman"/>
              </a:rPr>
              <a:t>Purchase option</a:t>
            </a:r>
            <a:endParaRPr lang="en-US" sz="2400" dirty="0">
              <a:latin typeface="Times New Roman"/>
              <a:cs typeface="Times New Roman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2DA471-8F43-DF45-A36C-2078B7A8A4EB}" type="slidenum">
              <a:rPr lang="en-US" smtClean="0"/>
              <a:pPr/>
              <a:t>51</a:t>
            </a:fld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2578998" y="502454"/>
            <a:ext cx="525486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cap="all" dirty="0" smtClean="0">
                <a:solidFill>
                  <a:srgbClr val="000000"/>
                </a:solidFill>
                <a:latin typeface="Times New Roman"/>
                <a:cs typeface="Times New Roman"/>
              </a:rPr>
              <a:t>Hybrid/Mezzanine financing</a:t>
            </a:r>
            <a:endParaRPr lang="en-US" sz="2400" b="1" cap="all" dirty="0">
              <a:solidFill>
                <a:srgbClr val="000000"/>
              </a:solidFill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4171370773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451917" y="1271647"/>
            <a:ext cx="9051106" cy="3124201"/>
          </a:xfrm>
        </p:spPr>
        <p:txBody>
          <a:bodyPr/>
          <a:lstStyle/>
          <a:p>
            <a:pPr>
              <a:lnSpc>
                <a:spcPct val="130000"/>
              </a:lnSpc>
            </a:pPr>
            <a:r>
              <a:rPr lang="en-US" dirty="0" smtClean="0">
                <a:latin typeface="Times New Roman"/>
                <a:cs typeface="Times New Roman"/>
              </a:rPr>
              <a:t>Lender shares appreciation</a:t>
            </a:r>
          </a:p>
          <a:p>
            <a:pPr>
              <a:lnSpc>
                <a:spcPct val="130000"/>
              </a:lnSpc>
            </a:pPr>
            <a:r>
              <a:rPr lang="en-US" dirty="0" smtClean="0">
                <a:latin typeface="Times New Roman"/>
                <a:cs typeface="Times New Roman"/>
              </a:rPr>
              <a:t>Lower interest rate </a:t>
            </a:r>
          </a:p>
          <a:p>
            <a:pPr>
              <a:lnSpc>
                <a:spcPct val="130000"/>
              </a:lnSpc>
            </a:pPr>
            <a:r>
              <a:rPr lang="en-US" dirty="0" smtClean="0">
                <a:latin typeface="Times New Roman"/>
                <a:cs typeface="Times New Roman"/>
              </a:rPr>
              <a:t>Why attractive to lenders?</a:t>
            </a:r>
          </a:p>
          <a:p>
            <a:pPr>
              <a:lnSpc>
                <a:spcPct val="130000"/>
              </a:lnSpc>
            </a:pPr>
            <a:r>
              <a:rPr lang="en-US" dirty="0" smtClean="0">
                <a:latin typeface="Times New Roman"/>
                <a:cs typeface="Times New Roman"/>
              </a:rPr>
              <a:t>Example</a:t>
            </a:r>
            <a:endParaRPr lang="en-US" dirty="0">
              <a:latin typeface="Times New Roman"/>
              <a:cs typeface="Times New Roman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2DA471-8F43-DF45-A36C-2078B7A8A4EB}" type="slidenum">
              <a:rPr lang="en-US" smtClean="0"/>
              <a:pPr/>
              <a:t>52</a:t>
            </a:fld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2503553" y="489878"/>
            <a:ext cx="581120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cap="all" dirty="0" smtClean="0">
                <a:solidFill>
                  <a:srgbClr val="000000"/>
                </a:solidFill>
                <a:latin typeface="Times New Roman"/>
                <a:cs typeface="Times New Roman"/>
              </a:rPr>
              <a:t>Shared appreciation Mortgage</a:t>
            </a:r>
            <a:endParaRPr lang="en-US" sz="2400" b="1" cap="all" dirty="0">
              <a:solidFill>
                <a:srgbClr val="000000"/>
              </a:solidFill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2322980500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13012" y="1271647"/>
            <a:ext cx="9290011" cy="4324154"/>
          </a:xfrm>
        </p:spPr>
        <p:txBody>
          <a:bodyPr>
            <a:normAutofit/>
          </a:bodyPr>
          <a:lstStyle/>
          <a:p>
            <a:pPr>
              <a:spcAft>
                <a:spcPts val="1200"/>
              </a:spcAft>
            </a:pPr>
            <a:r>
              <a:rPr lang="en-US" dirty="0" smtClean="0">
                <a:latin typeface="Times New Roman"/>
                <a:cs typeface="Times New Roman"/>
              </a:rPr>
              <a:t>Equity participation loans (equity kicker)</a:t>
            </a:r>
          </a:p>
          <a:p>
            <a:pPr>
              <a:spcAft>
                <a:spcPts val="1200"/>
              </a:spcAft>
            </a:pPr>
            <a:r>
              <a:rPr lang="en-US" dirty="0" smtClean="0">
                <a:latin typeface="Times New Roman"/>
                <a:cs typeface="Times New Roman"/>
              </a:rPr>
              <a:t>Receive percentage of income (e.g. NOI, BTER)</a:t>
            </a:r>
          </a:p>
          <a:p>
            <a:pPr>
              <a:spcAft>
                <a:spcPts val="1200"/>
              </a:spcAft>
            </a:pPr>
            <a:r>
              <a:rPr lang="en-US" dirty="0" smtClean="0">
                <a:latin typeface="Times New Roman"/>
                <a:cs typeface="Times New Roman"/>
              </a:rPr>
              <a:t>Receive percentage of equity reversion</a:t>
            </a:r>
          </a:p>
          <a:p>
            <a:pPr>
              <a:spcAft>
                <a:spcPts val="1200"/>
              </a:spcAft>
            </a:pPr>
            <a:r>
              <a:rPr lang="en-US" dirty="0" smtClean="0">
                <a:latin typeface="Times New Roman"/>
                <a:cs typeface="Times New Roman"/>
              </a:rPr>
              <a:t>Lower interest rate charged</a:t>
            </a:r>
          </a:p>
          <a:p>
            <a:pPr>
              <a:spcAft>
                <a:spcPts val="1200"/>
              </a:spcAft>
            </a:pPr>
            <a:r>
              <a:rPr lang="en-US" dirty="0" smtClean="0">
                <a:latin typeface="Times New Roman"/>
                <a:cs typeface="Times New Roman"/>
              </a:rPr>
              <a:t>Better cash flow match</a:t>
            </a:r>
          </a:p>
          <a:p>
            <a:pPr>
              <a:spcAft>
                <a:spcPts val="1200"/>
              </a:spcAft>
            </a:pPr>
            <a:r>
              <a:rPr lang="en-US" dirty="0" smtClean="0">
                <a:latin typeface="Times New Roman"/>
                <a:cs typeface="Times New Roman"/>
              </a:rPr>
              <a:t>Lock-out period</a:t>
            </a:r>
            <a:endParaRPr lang="en-US" dirty="0">
              <a:latin typeface="Times New Roman"/>
              <a:cs typeface="Times New Roman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2DA471-8F43-DF45-A36C-2078B7A8A4EB}" type="slidenum">
              <a:rPr lang="en-US" smtClean="0"/>
              <a:pPr/>
              <a:t>53</a:t>
            </a:fld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2226927" y="540178"/>
            <a:ext cx="453185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cap="all" dirty="0" smtClean="0">
                <a:solidFill>
                  <a:srgbClr val="000000"/>
                </a:solidFill>
                <a:latin typeface="Times New Roman"/>
                <a:cs typeface="Times New Roman"/>
              </a:rPr>
              <a:t>Participating mortgage</a:t>
            </a:r>
            <a:endParaRPr lang="en-US" sz="2400" b="1" cap="all" dirty="0">
              <a:solidFill>
                <a:srgbClr val="000000"/>
              </a:solidFill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37445561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12421" y="1271647"/>
            <a:ext cx="9390602" cy="4135532"/>
          </a:xfrm>
        </p:spPr>
        <p:txBody>
          <a:bodyPr>
            <a:normAutofit/>
          </a:bodyPr>
          <a:lstStyle/>
          <a:p>
            <a:pPr>
              <a:lnSpc>
                <a:spcPct val="140000"/>
              </a:lnSpc>
            </a:pPr>
            <a:r>
              <a:rPr lang="en-US" dirty="0" smtClean="0">
                <a:latin typeface="Times New Roman"/>
                <a:cs typeface="Times New Roman"/>
              </a:rPr>
              <a:t>Lender motivation</a:t>
            </a:r>
          </a:p>
          <a:p>
            <a:pPr lvl="1">
              <a:lnSpc>
                <a:spcPct val="140000"/>
              </a:lnSpc>
              <a:spcAft>
                <a:spcPts val="1200"/>
              </a:spcAft>
            </a:pPr>
            <a:r>
              <a:rPr lang="en-US" sz="2400" dirty="0" smtClean="0">
                <a:latin typeface="Times New Roman"/>
                <a:cs typeface="Times New Roman"/>
              </a:rPr>
              <a:t>Receive return similar to FRM</a:t>
            </a:r>
          </a:p>
          <a:p>
            <a:pPr lvl="1">
              <a:lnSpc>
                <a:spcPct val="140000"/>
              </a:lnSpc>
              <a:spcAft>
                <a:spcPts val="1200"/>
              </a:spcAft>
            </a:pPr>
            <a:r>
              <a:rPr lang="en-US" sz="2400" dirty="0" smtClean="0">
                <a:latin typeface="Times New Roman"/>
                <a:cs typeface="Times New Roman"/>
              </a:rPr>
              <a:t>Participates in gains, not losses</a:t>
            </a:r>
          </a:p>
          <a:p>
            <a:pPr lvl="1">
              <a:lnSpc>
                <a:spcPct val="140000"/>
              </a:lnSpc>
              <a:spcAft>
                <a:spcPts val="1200"/>
              </a:spcAft>
            </a:pPr>
            <a:r>
              <a:rPr lang="en-US" sz="2400" dirty="0" smtClean="0">
                <a:latin typeface="Times New Roman"/>
                <a:cs typeface="Times New Roman"/>
              </a:rPr>
              <a:t>Hedge against inflation due to leases and OPEX adjustments</a:t>
            </a:r>
          </a:p>
          <a:p>
            <a:pPr lvl="1">
              <a:lnSpc>
                <a:spcPct val="140000"/>
              </a:lnSpc>
              <a:spcAft>
                <a:spcPts val="1200"/>
              </a:spcAft>
            </a:pPr>
            <a:r>
              <a:rPr lang="en-US" sz="2400" dirty="0" smtClean="0">
                <a:latin typeface="Times New Roman"/>
                <a:cs typeface="Times New Roman"/>
              </a:rPr>
              <a:t>Protects real rate of return</a:t>
            </a:r>
            <a:endParaRPr lang="en-US" sz="2400" dirty="0">
              <a:latin typeface="Times New Roman"/>
              <a:cs typeface="Times New Roman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2DA471-8F43-DF45-A36C-2078B7A8A4EB}" type="slidenum">
              <a:rPr lang="en-US" smtClean="0"/>
              <a:pPr/>
              <a:t>54</a:t>
            </a:fld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1988022" y="603052"/>
            <a:ext cx="453185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cap="all" dirty="0" smtClean="0">
                <a:solidFill>
                  <a:srgbClr val="000000"/>
                </a:solidFill>
                <a:latin typeface="Times New Roman"/>
                <a:cs typeface="Times New Roman"/>
              </a:rPr>
              <a:t>Participating mortgage</a:t>
            </a:r>
            <a:endParaRPr lang="en-US" sz="2400" b="1" cap="all" dirty="0">
              <a:solidFill>
                <a:srgbClr val="000000"/>
              </a:solidFill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1726511854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099847" y="1586019"/>
            <a:ext cx="9440898" cy="3124201"/>
          </a:xfrm>
        </p:spPr>
        <p:txBody>
          <a:bodyPr/>
          <a:lstStyle/>
          <a:p>
            <a:r>
              <a:rPr lang="en-US" dirty="0" smtClean="0">
                <a:latin typeface="Times New Roman"/>
                <a:cs typeface="Times New Roman"/>
              </a:rPr>
              <a:t>Investor motivation</a:t>
            </a:r>
          </a:p>
          <a:p>
            <a:pPr lvl="1"/>
            <a:r>
              <a:rPr lang="en-US" sz="2400" dirty="0" smtClean="0">
                <a:latin typeface="Times New Roman"/>
                <a:cs typeface="Times New Roman"/>
              </a:rPr>
              <a:t>Less DS during initial years</a:t>
            </a:r>
          </a:p>
          <a:p>
            <a:pPr lvl="1"/>
            <a:r>
              <a:rPr lang="en-US" sz="2400" dirty="0" smtClean="0">
                <a:latin typeface="Times New Roman"/>
                <a:cs typeface="Times New Roman"/>
              </a:rPr>
              <a:t>Lower interest rate</a:t>
            </a:r>
          </a:p>
          <a:p>
            <a:pPr marL="344488" lvl="1" indent="-344488">
              <a:buFont typeface="Arial"/>
              <a:buChar char="•"/>
            </a:pPr>
            <a:endParaRPr lang="en-US" sz="2400" dirty="0" smtClean="0">
              <a:latin typeface="Times New Roman"/>
              <a:cs typeface="Times New Roman"/>
            </a:endParaRPr>
          </a:p>
          <a:p>
            <a:pPr marL="285750" lvl="1">
              <a:buSzPct val="145000"/>
              <a:buFont typeface="Wingdings" panose="05000000000000000000" pitchFamily="2" charset="2"/>
              <a:buChar char="§"/>
            </a:pPr>
            <a:r>
              <a:rPr lang="en-US" sz="2400" dirty="0">
                <a:latin typeface="Times New Roman"/>
                <a:cs typeface="Times New Roman"/>
              </a:rPr>
              <a:t>Example</a:t>
            </a:r>
          </a:p>
          <a:p>
            <a:pPr lvl="1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2DA471-8F43-DF45-A36C-2078B7A8A4EB}" type="slidenum">
              <a:rPr lang="en-US" smtClean="0"/>
              <a:pPr/>
              <a:t>55</a:t>
            </a:fld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2050892" y="703651"/>
            <a:ext cx="453185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cap="all" dirty="0" smtClean="0">
                <a:solidFill>
                  <a:srgbClr val="000000"/>
                </a:solidFill>
                <a:latin typeface="Times New Roman"/>
                <a:cs typeface="Times New Roman"/>
              </a:rPr>
              <a:t>Participating mortgage</a:t>
            </a:r>
            <a:endParaRPr lang="en-US" sz="2400" b="1" cap="all" dirty="0">
              <a:solidFill>
                <a:srgbClr val="000000"/>
              </a:solidFill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445871501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50143" y="1271647"/>
            <a:ext cx="9352880" cy="3124201"/>
          </a:xfrm>
        </p:spPr>
        <p:txBody>
          <a:bodyPr/>
          <a:lstStyle/>
          <a:p>
            <a:pPr marL="344488" lvl="1" indent="-344488">
              <a:lnSpc>
                <a:spcPct val="130000"/>
              </a:lnSpc>
              <a:buFont typeface="Wingdings" charset="2"/>
              <a:buChar char="§"/>
            </a:pPr>
            <a:r>
              <a:rPr lang="en-US" sz="2400" dirty="0" smtClean="0">
                <a:latin typeface="Times New Roman"/>
                <a:cs typeface="Times New Roman"/>
              </a:rPr>
              <a:t>Analogously to FRM</a:t>
            </a:r>
          </a:p>
          <a:p>
            <a:pPr marL="344488" lvl="1" indent="-344488">
              <a:lnSpc>
                <a:spcPct val="130000"/>
              </a:lnSpc>
              <a:buFont typeface="Wingdings" charset="2"/>
              <a:buChar char="§"/>
            </a:pPr>
            <a:r>
              <a:rPr lang="en-US" sz="2400" dirty="0" smtClean="0">
                <a:latin typeface="Times New Roman"/>
                <a:cs typeface="Times New Roman"/>
              </a:rPr>
              <a:t>Participation in cash flows</a:t>
            </a:r>
          </a:p>
          <a:p>
            <a:pPr marL="344488" lvl="1" indent="-344488">
              <a:lnSpc>
                <a:spcPct val="130000"/>
              </a:lnSpc>
              <a:buFont typeface="Wingdings" charset="2"/>
              <a:buChar char="§"/>
            </a:pPr>
            <a:r>
              <a:rPr lang="en-US" sz="2400" dirty="0" smtClean="0">
                <a:latin typeface="Times New Roman"/>
                <a:cs typeface="Times New Roman"/>
              </a:rPr>
              <a:t>Example</a:t>
            </a:r>
          </a:p>
          <a:p>
            <a:pPr lvl="1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2DA471-8F43-DF45-A36C-2078B7A8A4EB}" type="slidenum">
              <a:rPr lang="en-US" smtClean="0"/>
              <a:pPr/>
              <a:t>56</a:t>
            </a:fld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2050892" y="364130"/>
            <a:ext cx="867978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cap="all" dirty="0" smtClean="0">
                <a:solidFill>
                  <a:srgbClr val="000000"/>
                </a:solidFill>
                <a:latin typeface="Times New Roman"/>
                <a:cs typeface="Times New Roman"/>
              </a:rPr>
              <a:t>Participating mortgage in Investment analysis</a:t>
            </a:r>
            <a:endParaRPr lang="en-US" sz="2400" b="1" cap="all" dirty="0">
              <a:solidFill>
                <a:srgbClr val="000000"/>
              </a:solidFill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1914641433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99255" y="1271647"/>
            <a:ext cx="9503768" cy="3959484"/>
          </a:xfrm>
        </p:spPr>
        <p:txBody>
          <a:bodyPr/>
          <a:lstStyle/>
          <a:p>
            <a:pPr>
              <a:lnSpc>
                <a:spcPct val="140000"/>
              </a:lnSpc>
            </a:pPr>
            <a:r>
              <a:rPr lang="en-US" dirty="0" smtClean="0">
                <a:latin typeface="Times New Roman"/>
                <a:cs typeface="Times New Roman"/>
              </a:rPr>
              <a:t>Lender has option to convert debt interest into equity interest after some time</a:t>
            </a:r>
          </a:p>
          <a:p>
            <a:pPr>
              <a:lnSpc>
                <a:spcPct val="140000"/>
              </a:lnSpc>
            </a:pPr>
            <a:r>
              <a:rPr lang="en-US" dirty="0" smtClean="0">
                <a:latin typeface="Times New Roman"/>
                <a:cs typeface="Times New Roman"/>
              </a:rPr>
              <a:t>Call option =&gt; purchase partial or full equity interest at set price at option’s expiration date</a:t>
            </a:r>
          </a:p>
          <a:p>
            <a:pPr>
              <a:lnSpc>
                <a:spcPct val="140000"/>
              </a:lnSpc>
            </a:pPr>
            <a:r>
              <a:rPr lang="en-US" dirty="0" smtClean="0">
                <a:latin typeface="Times New Roman"/>
                <a:cs typeface="Times New Roman"/>
              </a:rPr>
              <a:t>Interest rate differential = price for option</a:t>
            </a:r>
          </a:p>
          <a:p>
            <a:pPr>
              <a:lnSpc>
                <a:spcPct val="140000"/>
              </a:lnSpc>
            </a:pPr>
            <a:r>
              <a:rPr lang="en-US" dirty="0" smtClean="0">
                <a:latin typeface="Times New Roman"/>
                <a:cs typeface="Times New Roman"/>
              </a:rPr>
              <a:t>Exercise when value &gt; outstanding mortgage balance (“in the money”)</a:t>
            </a:r>
          </a:p>
          <a:p>
            <a:pPr>
              <a:lnSpc>
                <a:spcPct val="140000"/>
              </a:lnSpc>
            </a:pPr>
            <a:endParaRPr lang="en-US" dirty="0">
              <a:latin typeface="Times New Roman"/>
              <a:cs typeface="Times New Roman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2DA471-8F43-DF45-A36C-2078B7A8A4EB}" type="slidenum">
              <a:rPr lang="en-US" smtClean="0"/>
              <a:pPr/>
              <a:t>57</a:t>
            </a:fld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2038317" y="540179"/>
            <a:ext cx="437842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cap="all" dirty="0" smtClean="0">
                <a:solidFill>
                  <a:srgbClr val="000000"/>
                </a:solidFill>
                <a:latin typeface="Times New Roman"/>
                <a:cs typeface="Times New Roman"/>
              </a:rPr>
              <a:t>Convertible mortgage</a:t>
            </a:r>
            <a:endParaRPr lang="en-US" sz="2400" b="1" cap="all" dirty="0">
              <a:solidFill>
                <a:srgbClr val="000000"/>
              </a:solidFill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334664532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351326" y="1724341"/>
            <a:ext cx="9176845" cy="3124201"/>
          </a:xfrm>
        </p:spPr>
        <p:txBody>
          <a:bodyPr/>
          <a:lstStyle/>
          <a:p>
            <a:r>
              <a:rPr lang="en-US" dirty="0" smtClean="0">
                <a:latin typeface="Times New Roman"/>
                <a:cs typeface="Times New Roman"/>
              </a:rPr>
              <a:t>Lender’s yield depends on interest rate charged and gain on mortgage to equity conversion</a:t>
            </a:r>
            <a:endParaRPr lang="en-US" dirty="0">
              <a:latin typeface="Times New Roman"/>
              <a:cs typeface="Times New Roman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2DA471-8F43-DF45-A36C-2078B7A8A4EB}" type="slidenum">
              <a:rPr lang="en-US" smtClean="0"/>
              <a:pPr/>
              <a:t>58</a:t>
            </a:fld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2277222" y="753951"/>
            <a:ext cx="437842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cap="all" dirty="0" smtClean="0">
                <a:solidFill>
                  <a:srgbClr val="000000"/>
                </a:solidFill>
                <a:latin typeface="Times New Roman"/>
                <a:cs typeface="Times New Roman"/>
              </a:rPr>
              <a:t>Convertible mortgage</a:t>
            </a:r>
            <a:endParaRPr lang="en-US" sz="2400" b="1" cap="all" dirty="0">
              <a:solidFill>
                <a:srgbClr val="000000"/>
              </a:solidFill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3324655014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Parallax">
  <a:themeElements>
    <a:clrScheme name="Parallax">
      <a:dk1>
        <a:sysClr val="windowText" lastClr="000000"/>
      </a:dk1>
      <a:lt1>
        <a:sysClr val="window" lastClr="FFFFFF"/>
      </a:lt1>
      <a:dk2>
        <a:srgbClr val="212121"/>
      </a:dk2>
      <a:lt2>
        <a:srgbClr val="CDD0D1"/>
      </a:lt2>
      <a:accent1>
        <a:srgbClr val="30ACEC"/>
      </a:accent1>
      <a:accent2>
        <a:srgbClr val="80C34F"/>
      </a:accent2>
      <a:accent3>
        <a:srgbClr val="E29D3E"/>
      </a:accent3>
      <a:accent4>
        <a:srgbClr val="D64A3B"/>
      </a:accent4>
      <a:accent5>
        <a:srgbClr val="D64787"/>
      </a:accent5>
      <a:accent6>
        <a:srgbClr val="A666E1"/>
      </a:accent6>
      <a:hlink>
        <a:srgbClr val="3085ED"/>
      </a:hlink>
      <a:folHlink>
        <a:srgbClr val="82B6F4"/>
      </a:folHlink>
    </a:clrScheme>
    <a:fontScheme name="Calibri">
      <a:majorFont>
        <a:latin typeface="Calibri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Parallax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04000"/>
              </a:schemeClr>
            </a:gs>
            <a:gs pos="100000">
              <a:schemeClr val="phClr">
                <a:tint val="84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2000"/>
              </a:schemeClr>
            </a:gs>
            <a:gs pos="100000">
              <a:schemeClr val="phClr">
                <a:shade val="88000"/>
                <a:lumMod val="94000"/>
              </a:schemeClr>
            </a:gs>
          </a:gsLst>
          <a:path path="circle">
            <a:fillToRect l="50000" t="100000" r="100000" b="50000"/>
          </a:path>
        </a:gradFill>
      </a:fillStyleLst>
      <a:lnStyleLst>
        <a:ln w="9525" cap="rnd" cmpd="sng" algn="ctr">
          <a:solidFill>
            <a:schemeClr val="phClr">
              <a:tint val="6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reflection blurRad="12700" stA="26000" endPos="32000" dist="12700" dir="5400000" sy="-100000" rotWithShape="0"/>
          </a:effectLst>
        </a:effectStyle>
        <a:effectStyle>
          <a:effectLst>
            <a:outerShdw blurRad="38100" dist="25400" dir="5400000" rotWithShape="0">
              <a:srgbClr val="000000">
                <a:alpha val="64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25400" h="127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98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76000"/>
                <a:satMod val="180000"/>
              </a:schemeClr>
              <a:schemeClr val="phClr">
                <a:tint val="80000"/>
                <a:satMod val="120000"/>
                <a:lumMod val="180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arallax" id="{3388167B-A2EB-4685-9635-1831D9AEF8C4}" vid="{4F7A876A-7598-49CA-AFC8-8EDA2551E4A7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1438</TotalTime>
  <Words>1508</Words>
  <Application>Microsoft Macintosh PowerPoint</Application>
  <PresentationFormat>Widescreen</PresentationFormat>
  <Paragraphs>367</Paragraphs>
  <Slides>58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58</vt:i4>
      </vt:variant>
    </vt:vector>
  </HeadingPairs>
  <TitlesOfParts>
    <vt:vector size="63" baseType="lpstr">
      <vt:lpstr>Calibri</vt:lpstr>
      <vt:lpstr>Times New Roman</vt:lpstr>
      <vt:lpstr>Wingdings</vt:lpstr>
      <vt:lpstr>Arial</vt:lpstr>
      <vt:lpstr>Parallax</vt:lpstr>
      <vt:lpstr>REE4204 – Real Estate Finance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15.0030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Welcome to the  College of Business  </dc:title>
  <dc:creator>Paula Mora</dc:creator>
  <cp:lastModifiedBy>sookie bong</cp:lastModifiedBy>
  <cp:revision>42</cp:revision>
  <dcterms:created xsi:type="dcterms:W3CDTF">2015-08-25T19:41:00Z</dcterms:created>
  <dcterms:modified xsi:type="dcterms:W3CDTF">2017-09-19T22:27:43Z</dcterms:modified>
</cp:coreProperties>
</file>